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9"/>
  </p:notesMasterIdLst>
  <p:sldIdLst>
    <p:sldId id="257" r:id="rId4"/>
    <p:sldId id="259" r:id="rId5"/>
    <p:sldId id="258" r:id="rId6"/>
    <p:sldId id="288" r:id="rId7"/>
    <p:sldId id="301" r:id="rId8"/>
    <p:sldId id="317" r:id="rId9"/>
    <p:sldId id="290" r:id="rId10"/>
    <p:sldId id="308" r:id="rId11"/>
    <p:sldId id="322" r:id="rId12"/>
    <p:sldId id="323" r:id="rId13"/>
    <p:sldId id="324" r:id="rId14"/>
    <p:sldId id="325" r:id="rId15"/>
    <p:sldId id="326" r:id="rId16"/>
    <p:sldId id="302" r:id="rId17"/>
    <p:sldId id="328" r:id="rId18"/>
    <p:sldId id="303" r:id="rId19"/>
    <p:sldId id="329" r:id="rId20"/>
    <p:sldId id="318" r:id="rId21"/>
    <p:sldId id="319" r:id="rId22"/>
    <p:sldId id="300" r:id="rId23"/>
    <p:sldId id="304" r:id="rId24"/>
    <p:sldId id="320" r:id="rId25"/>
    <p:sldId id="294" r:id="rId26"/>
    <p:sldId id="327" r:id="rId27"/>
    <p:sldId id="298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Work Sans" pitchFamily="2" charset="0"/>
      <p:regular r:id="rId34"/>
      <p:bold r:id="rId35"/>
      <p:italic r:id="rId36"/>
      <p:boldItalic r:id="rId37"/>
    </p:embeddedFont>
    <p:embeddedFont>
      <p:font typeface="Work Sans ExtraBold" pitchFamily="2" charset="0"/>
      <p:bold r:id="rId38"/>
      <p:boldItalic r:id="rId39"/>
    </p:embeddedFont>
    <p:embeddedFont>
      <p:font typeface="Work Sans Medium" pitchFamily="2" charset="0"/>
      <p:regular r:id="rId40"/>
      <p:bold r:id="rId41"/>
      <p:italic r:id="rId42"/>
      <p:boldItalic r:id="rId43"/>
    </p:embeddedFont>
    <p:embeddedFont>
      <p:font typeface="Work Sans SemiBold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32E"/>
    <a:srgbClr val="F26633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5.6836965774879535E-3"/>
                  <c:y val="0.168857175825116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-2.4511490334151578E-2"/>
                  <c:y val="-0.248349766804759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7.107173496941338E-2"/>
                  <c:y val="0.14014221059773821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CA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884728"/>
        <c:axId val="649891616"/>
      </c:line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A-4017-913F-CED807018D3D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A-4017-913F-CED807018D3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A-4017-913F-CED807018D3D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9938123F-59D1-44BC-84DF-7BF99978A8D0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CA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1CA-4017-913F-CED807018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A-4017-913F-CED807018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11F2F52A-4FB9-45B1-AE3C-6607D51B0815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CA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4F9-46E9-A6BA-8619C451F1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3.6999999999999998E-2</c:v>
                </c:pt>
                <c:pt idx="1">
                  <c:v>3.3000000000000002E-2</c:v>
                </c:pt>
                <c:pt idx="2">
                  <c:v>0.152</c:v>
                </c:pt>
                <c:pt idx="3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1-4BB6-A78C-5FEDFBB4E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0.183</c:v>
                </c:pt>
                <c:pt idx="1">
                  <c:v>0.183</c:v>
                </c:pt>
                <c:pt idx="2">
                  <c:v>0.184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51-4BB6-A78C-5FEDFBB4E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0.27800000000000002</c:v>
                </c:pt>
                <c:pt idx="1">
                  <c:v>0.25600000000000001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9-4AE9-A0BB-84A6A45902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A9D0B47D-11C1-4BCD-9D2C-66BA5B73CD2A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CA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F7-41D5-A199-DBAF61643E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0.184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9-4AE9-A0BB-84A6A4590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3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7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82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1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1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763049" y="2010750"/>
            <a:ext cx="5459519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127472" y="2711460"/>
            <a:ext cx="258654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934711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56538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83345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0-30 $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31- 60 $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61 – 90 $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91-120 $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141535"/>
              </p:ext>
            </p:extLst>
          </p:nvPr>
        </p:nvGraphicFramePr>
        <p:xfrm>
          <a:off x="487349" y="835859"/>
          <a:ext cx="4564005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66">
            <a:extLst>
              <a:ext uri="{FF2B5EF4-FFF2-40B4-BE49-F238E27FC236}">
                <a16:creationId xmlns:a16="http://schemas.microsoft.com/office/drawing/2014/main" id="{26E2E5D0-2C4D-51AA-13F0-4C2F33AC8C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A1F8364C-6550-DF11-946B-5622900E18B7}"/>
              </a:ext>
            </a:extLst>
          </p:cNvPr>
          <p:cNvSpPr txBox="1"/>
          <p:nvPr/>
        </p:nvSpPr>
        <p:spPr>
          <a:xfrm>
            <a:off x="87504" y="149087"/>
            <a:ext cx="4434800" cy="74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10B3E721-B121-C8CD-924A-2E35C6CC9D5B}"/>
              </a:ext>
            </a:extLst>
          </p:cNvPr>
          <p:cNvSpPr txBox="1"/>
          <p:nvPr/>
        </p:nvSpPr>
        <p:spPr>
          <a:xfrm>
            <a:off x="7095777" y="1111787"/>
            <a:ext cx="1925798" cy="173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lvl="0">
              <a:lnSpc>
                <a:spcPct val="120000"/>
              </a:lnSpc>
              <a:buSzPts val="1000"/>
            </a:pPr>
            <a:endParaRPr lang="en-US" sz="8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20812B-8EC9-ACD9-6C1C-9DD7DA202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792124"/>
              </p:ext>
            </p:extLst>
          </p:nvPr>
        </p:nvGraphicFramePr>
        <p:xfrm>
          <a:off x="166437" y="1027167"/>
          <a:ext cx="6928923" cy="390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27560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BB161137-7953-2BDB-6E5D-B8A1029DE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D8B4D37-F187-F6B9-8084-4B859669453E}"/>
              </a:ext>
            </a:extLst>
          </p:cNvPr>
          <p:cNvSpPr txBox="1"/>
          <p:nvPr/>
        </p:nvSpPr>
        <p:spPr>
          <a:xfrm>
            <a:off x="121207" y="161721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7691B4BD-CFD8-8290-ACA7-B7BF360D2CCC}"/>
              </a:ext>
            </a:extLst>
          </p:cNvPr>
          <p:cNvSpPr txBox="1"/>
          <p:nvPr/>
        </p:nvSpPr>
        <p:spPr>
          <a:xfrm>
            <a:off x="6155983" y="1128090"/>
            <a:ext cx="2647620" cy="211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on DSL tends to be low but needs improvement so that the churn rate can be reduced again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4FD84-AB16-BFCF-9D60-1BE475BD9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595013"/>
              </p:ext>
            </p:extLst>
          </p:nvPr>
        </p:nvGraphicFramePr>
        <p:xfrm>
          <a:off x="498783" y="1128091"/>
          <a:ext cx="5496450" cy="362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42962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65918"/>
            <a:ext cx="2693772" cy="1530254"/>
            <a:chOff x="695471" y="1113555"/>
            <a:chExt cx="2987443" cy="151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023FA6-44C9-C749-7A8E-2DF72A0D5472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4CBB68B-3BEF-B451-546B-44C6946DB696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A224347-C7EB-D052-5F52-A009F7BB2DAA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28D7DEC-4C41-CEE3-E4D5-AAAFF008833F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순서도: 처리 6">
                <a:extLst>
                  <a:ext uri="{FF2B5EF4-FFF2-40B4-BE49-F238E27FC236}">
                    <a16:creationId xmlns:a16="http://schemas.microsoft.com/office/drawing/2014/main" id="{DDC401F6-5B76-C25A-2903-D0B86DC59C4B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6" name="순서도: 처리 56">
                <a:extLst>
                  <a:ext uri="{FF2B5EF4-FFF2-40B4-BE49-F238E27FC236}">
                    <a16:creationId xmlns:a16="http://schemas.microsoft.com/office/drawing/2014/main" id="{A73AB0E8-9674-2E5C-E16D-7B6088430CDB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7" name="순서도: 처리 57">
                <a:extLst>
                  <a:ext uri="{FF2B5EF4-FFF2-40B4-BE49-F238E27FC236}">
                    <a16:creationId xmlns:a16="http://schemas.microsoft.com/office/drawing/2014/main" id="{273683A2-542F-CAA1-2C24-68B5B804874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8" name="순서도: 처리 58">
                <a:extLst>
                  <a:ext uri="{FF2B5EF4-FFF2-40B4-BE49-F238E27FC236}">
                    <a16:creationId xmlns:a16="http://schemas.microsoft.com/office/drawing/2014/main" id="{EF980264-D66A-D784-B71F-DF7CC492E666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9" name="순서도: 처리 59">
                <a:extLst>
                  <a:ext uri="{FF2B5EF4-FFF2-40B4-BE49-F238E27FC236}">
                    <a16:creationId xmlns:a16="http://schemas.microsoft.com/office/drawing/2014/main" id="{B1A03529-45B6-21AB-E071-75DBD156ADA5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0" name="순서도: 처리 60">
                <a:extLst>
                  <a:ext uri="{FF2B5EF4-FFF2-40B4-BE49-F238E27FC236}">
                    <a16:creationId xmlns:a16="http://schemas.microsoft.com/office/drawing/2014/main" id="{A8A7EF6F-AB19-F0E6-C227-39F8CCFAB3DA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1" name="순서도: 처리 61">
                <a:extLst>
                  <a:ext uri="{FF2B5EF4-FFF2-40B4-BE49-F238E27FC236}">
                    <a16:creationId xmlns:a16="http://schemas.microsoft.com/office/drawing/2014/main" id="{F277A38F-621D-1993-F3CD-1BBC4860156C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2" name="순서도: 처리 62">
                <a:extLst>
                  <a:ext uri="{FF2B5EF4-FFF2-40B4-BE49-F238E27FC236}">
                    <a16:creationId xmlns:a16="http://schemas.microsoft.com/office/drawing/2014/main" id="{3F9EAF06-736B-46F6-24B3-0B542971839F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3" name="순서도: 처리 63">
                <a:extLst>
                  <a:ext uri="{FF2B5EF4-FFF2-40B4-BE49-F238E27FC236}">
                    <a16:creationId xmlns:a16="http://schemas.microsoft.com/office/drawing/2014/main" id="{3382197F-794C-839F-D8CD-A869BA848AAC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4" name="순서도: 처리 64">
                <a:extLst>
                  <a:ext uri="{FF2B5EF4-FFF2-40B4-BE49-F238E27FC236}">
                    <a16:creationId xmlns:a16="http://schemas.microsoft.com/office/drawing/2014/main" id="{CEF1F2E5-58BD-59CC-6CA6-54C2732BB113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5" name="순서도: 처리 65">
                <a:extLst>
                  <a:ext uri="{FF2B5EF4-FFF2-40B4-BE49-F238E27FC236}">
                    <a16:creationId xmlns:a16="http://schemas.microsoft.com/office/drawing/2014/main" id="{493373B4-5A88-1FE9-0F7E-43B4BE231243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6" name="순서도: 처리 66">
                <a:extLst>
                  <a:ext uri="{FF2B5EF4-FFF2-40B4-BE49-F238E27FC236}">
                    <a16:creationId xmlns:a16="http://schemas.microsoft.com/office/drawing/2014/main" id="{4E2710D4-4CBA-335E-9B70-3E5A9F8F8D89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7" name="순서도: 처리 67">
                <a:extLst>
                  <a:ext uri="{FF2B5EF4-FFF2-40B4-BE49-F238E27FC236}">
                    <a16:creationId xmlns:a16="http://schemas.microsoft.com/office/drawing/2014/main" id="{E824CFED-30EC-9527-31D7-A30C3D55332D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8" name="순서도: 처리 68">
                <a:extLst>
                  <a:ext uri="{FF2B5EF4-FFF2-40B4-BE49-F238E27FC236}">
                    <a16:creationId xmlns:a16="http://schemas.microsoft.com/office/drawing/2014/main" id="{E708F278-5835-81ED-1A02-56D1FD045AE4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9" name="순서도: 처리 69">
                <a:extLst>
                  <a:ext uri="{FF2B5EF4-FFF2-40B4-BE49-F238E27FC236}">
                    <a16:creationId xmlns:a16="http://schemas.microsoft.com/office/drawing/2014/main" id="{247A48A9-D95E-F661-E3D6-7F49ABB5F0C2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순서도: 처리 71">
                <a:extLst>
                  <a:ext uri="{FF2B5EF4-FFF2-40B4-BE49-F238E27FC236}">
                    <a16:creationId xmlns:a16="http://schemas.microsoft.com/office/drawing/2014/main" id="{323165A2-6515-A6DB-F483-4B9CF6433F22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순서도: 처리 72">
                <a:extLst>
                  <a:ext uri="{FF2B5EF4-FFF2-40B4-BE49-F238E27FC236}">
                    <a16:creationId xmlns:a16="http://schemas.microsoft.com/office/drawing/2014/main" id="{65ADC937-3F8B-7BA9-27CF-82A5D66A1D9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순서도: 처리 73">
                <a:extLst>
                  <a:ext uri="{FF2B5EF4-FFF2-40B4-BE49-F238E27FC236}">
                    <a16:creationId xmlns:a16="http://schemas.microsoft.com/office/drawing/2014/main" id="{DEB5F21B-8283-D23D-446C-FF129C68F05F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순서도: 처리 74">
                <a:extLst>
                  <a:ext uri="{FF2B5EF4-FFF2-40B4-BE49-F238E27FC236}">
                    <a16:creationId xmlns:a16="http://schemas.microsoft.com/office/drawing/2014/main" id="{435C3A25-DE3A-87A3-A879-967EB5D3E027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순서도: 처리 75">
                <a:extLst>
                  <a:ext uri="{FF2B5EF4-FFF2-40B4-BE49-F238E27FC236}">
                    <a16:creationId xmlns:a16="http://schemas.microsoft.com/office/drawing/2014/main" id="{8F578F00-F49E-D3B2-71B9-6B2324660E8E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90A3B7-083A-DBDF-729E-01F107A2318F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E9FDE2-53FA-3710-761D-43A15DF2D07A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순서도: 처리 213">
                <a:extLst>
                  <a:ext uri="{FF2B5EF4-FFF2-40B4-BE49-F238E27FC236}">
                    <a16:creationId xmlns:a16="http://schemas.microsoft.com/office/drawing/2014/main" id="{F44C8E94-5D3A-BBF2-D58E-AD8CC5BBDB0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순서도: 처리 214">
                <a:extLst>
                  <a:ext uri="{FF2B5EF4-FFF2-40B4-BE49-F238E27FC236}">
                    <a16:creationId xmlns:a16="http://schemas.microsoft.com/office/drawing/2014/main" id="{E2E1A959-1550-4D4D-B2ED-349DF7DFFC1A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순서도: 처리 215">
                <a:extLst>
                  <a:ext uri="{FF2B5EF4-FFF2-40B4-BE49-F238E27FC236}">
                    <a16:creationId xmlns:a16="http://schemas.microsoft.com/office/drawing/2014/main" id="{9AD5F7F4-F9DD-C1F9-4B96-948CFCED4C1B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순서도: 처리 216">
                <a:extLst>
                  <a:ext uri="{FF2B5EF4-FFF2-40B4-BE49-F238E27FC236}">
                    <a16:creationId xmlns:a16="http://schemas.microsoft.com/office/drawing/2014/main" id="{633D7F40-D263-74E8-651B-8FC69D99D9F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순서도: 처리 217">
                <a:extLst>
                  <a:ext uri="{FF2B5EF4-FFF2-40B4-BE49-F238E27FC236}">
                    <a16:creationId xmlns:a16="http://schemas.microsoft.com/office/drawing/2014/main" id="{B2A91871-1B43-9EC4-FB0F-4FAAE8C3F4E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순서도: 처리 218">
                <a:extLst>
                  <a:ext uri="{FF2B5EF4-FFF2-40B4-BE49-F238E27FC236}">
                    <a16:creationId xmlns:a16="http://schemas.microsoft.com/office/drawing/2014/main" id="{A002A787-AEF0-A921-6504-BF55DDD7670D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순서도: 처리 219">
                <a:extLst>
                  <a:ext uri="{FF2B5EF4-FFF2-40B4-BE49-F238E27FC236}">
                    <a16:creationId xmlns:a16="http://schemas.microsoft.com/office/drawing/2014/main" id="{4D174CDA-CFE9-1D89-89A2-2A7A3629FE1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순서도: 처리 220">
                <a:extLst>
                  <a:ext uri="{FF2B5EF4-FFF2-40B4-BE49-F238E27FC236}">
                    <a16:creationId xmlns:a16="http://schemas.microsoft.com/office/drawing/2014/main" id="{F82E0749-65DB-D465-B1D1-187EA8B88AA0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순서도: 처리 221">
                <a:extLst>
                  <a:ext uri="{FF2B5EF4-FFF2-40B4-BE49-F238E27FC236}">
                    <a16:creationId xmlns:a16="http://schemas.microsoft.com/office/drawing/2014/main" id="{5CCAC535-35BA-E17B-0C6F-9A943787720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순서도: 처리 222">
                <a:extLst>
                  <a:ext uri="{FF2B5EF4-FFF2-40B4-BE49-F238E27FC236}">
                    <a16:creationId xmlns:a16="http://schemas.microsoft.com/office/drawing/2014/main" id="{473205D9-5F8B-68CC-F92E-C360A85BAF0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순서도: 처리 223">
                <a:extLst>
                  <a:ext uri="{FF2B5EF4-FFF2-40B4-BE49-F238E27FC236}">
                    <a16:creationId xmlns:a16="http://schemas.microsoft.com/office/drawing/2014/main" id="{15CC1739-73F5-5EAB-CF35-E3ABCEDCE68D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순서도: 처리 224">
                <a:extLst>
                  <a:ext uri="{FF2B5EF4-FFF2-40B4-BE49-F238E27FC236}">
                    <a16:creationId xmlns:a16="http://schemas.microsoft.com/office/drawing/2014/main" id="{8C5CB803-F012-045D-1DBE-11E1134695F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순서도: 처리 225">
                <a:extLst>
                  <a:ext uri="{FF2B5EF4-FFF2-40B4-BE49-F238E27FC236}">
                    <a16:creationId xmlns:a16="http://schemas.microsoft.com/office/drawing/2014/main" id="{651F02BE-5E49-1ED7-2624-ED0C495E6743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순서도: 처리 226">
                <a:extLst>
                  <a:ext uri="{FF2B5EF4-FFF2-40B4-BE49-F238E27FC236}">
                    <a16:creationId xmlns:a16="http://schemas.microsoft.com/office/drawing/2014/main" id="{615FCF53-14AE-432B-28ED-EC8DF7CAFC9C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순서도: 처리 227">
                <a:extLst>
                  <a:ext uri="{FF2B5EF4-FFF2-40B4-BE49-F238E27FC236}">
                    <a16:creationId xmlns:a16="http://schemas.microsoft.com/office/drawing/2014/main" id="{5E556B91-4E8C-3785-E035-E868A70CA426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순서도: 처리 228">
                <a:extLst>
                  <a:ext uri="{FF2B5EF4-FFF2-40B4-BE49-F238E27FC236}">
                    <a16:creationId xmlns:a16="http://schemas.microsoft.com/office/drawing/2014/main" id="{75C0C665-B992-DFBB-C965-6E0ABF13E31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순서도: 처리 229">
                <a:extLst>
                  <a:ext uri="{FF2B5EF4-FFF2-40B4-BE49-F238E27FC236}">
                    <a16:creationId xmlns:a16="http://schemas.microsoft.com/office/drawing/2014/main" id="{1D8A0A9A-FF30-371C-050E-C3844F1FED1B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순서도: 처리 230">
                <a:extLst>
                  <a:ext uri="{FF2B5EF4-FFF2-40B4-BE49-F238E27FC236}">
                    <a16:creationId xmlns:a16="http://schemas.microsoft.com/office/drawing/2014/main" id="{8F0ABD84-BB46-C1DD-1283-A748B9CED57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순서도: 처리 231">
                <a:extLst>
                  <a:ext uri="{FF2B5EF4-FFF2-40B4-BE49-F238E27FC236}">
                    <a16:creationId xmlns:a16="http://schemas.microsoft.com/office/drawing/2014/main" id="{E5976CCB-710F-E959-D05C-6090F54DAA15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순서도: 처리 232">
                <a:extLst>
                  <a:ext uri="{FF2B5EF4-FFF2-40B4-BE49-F238E27FC236}">
                    <a16:creationId xmlns:a16="http://schemas.microsoft.com/office/drawing/2014/main" id="{28E98A17-F303-EE6E-1E32-8E02071A6C7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D47D6E-834F-E7C8-8008-0CF28992436C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67D847-1D31-53B2-A638-F9D4CF972F9F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타원 241">
                <a:extLst>
                  <a:ext uri="{FF2B5EF4-FFF2-40B4-BE49-F238E27FC236}">
                    <a16:creationId xmlns:a16="http://schemas.microsoft.com/office/drawing/2014/main" id="{525E57B9-E272-4F69-778F-40A6FC2E0005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2" name="Teardrop 1">
              <a:extLst>
                <a:ext uri="{FF2B5EF4-FFF2-40B4-BE49-F238E27FC236}">
                  <a16:creationId xmlns:a16="http://schemas.microsoft.com/office/drawing/2014/main" id="{CBB0ED6C-501C-D0ED-9981-A76EEBF77BD4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641181" y="2796258"/>
            <a:ext cx="3354457" cy="21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/>
          <p:nvPr/>
        </p:nvCxnSpPr>
        <p:spPr>
          <a:xfrm>
            <a:off x="4104860" y="3874653"/>
            <a:ext cx="59137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688E590-ED9B-0008-7281-CE22EA2B998B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93B6-957E-2881-E80B-39BD8148B0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62495" y="48321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C5B562-6619-B73C-CDF2-107B18E15E0E}"/>
              </a:ext>
            </a:extLst>
          </p:cNvPr>
          <p:cNvGrpSpPr/>
          <p:nvPr/>
        </p:nvGrpSpPr>
        <p:grpSpPr>
          <a:xfrm rot="20929374">
            <a:off x="-127310" y="2479239"/>
            <a:ext cx="2196660" cy="2050505"/>
            <a:chOff x="378566" y="1147970"/>
            <a:chExt cx="3312305" cy="3203261"/>
          </a:xfrm>
        </p:grpSpPr>
        <p:grpSp>
          <p:nvGrpSpPr>
            <p:cNvPr id="3" name="그룹 51">
              <a:extLst>
                <a:ext uri="{FF2B5EF4-FFF2-40B4-BE49-F238E27FC236}">
                  <a16:creationId xmlns:a16="http://schemas.microsoft.com/office/drawing/2014/main" id="{5D7AA24F-F7B6-4FE4-98BA-C1F24F1CBFD5}"/>
                </a:ext>
              </a:extLst>
            </p:cNvPr>
            <p:cNvGrpSpPr/>
            <p:nvPr/>
          </p:nvGrpSpPr>
          <p:grpSpPr>
            <a:xfrm>
              <a:off x="378566" y="1147970"/>
              <a:ext cx="3279035" cy="3203261"/>
              <a:chOff x="247435" y="1319152"/>
              <a:chExt cx="3501470" cy="33894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8F83CA8-C124-4C73-BCB5-AB2B95356D64}"/>
                  </a:ext>
                </a:extLst>
              </p:cNvPr>
              <p:cNvGrpSpPr/>
              <p:nvPr/>
            </p:nvGrpSpPr>
            <p:grpSpPr>
              <a:xfrm>
                <a:off x="247435" y="2414619"/>
                <a:ext cx="3149101" cy="2293969"/>
                <a:chOff x="247435" y="2414619"/>
                <a:chExt cx="3149101" cy="229396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0369D2-84C6-4885-B4D4-27D0FCD1AE27}"/>
                    </a:ext>
                  </a:extLst>
                </p:cNvPr>
                <p:cNvSpPr/>
                <p:nvPr/>
              </p:nvSpPr>
              <p:spPr>
                <a:xfrm rot="2700000" flipH="1">
                  <a:off x="1034951" y="1627103"/>
                  <a:ext cx="1574070" cy="314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070" h="3149101">
                      <a:moveTo>
                        <a:pt x="1396232" y="177838"/>
                      </a:moveTo>
                      <a:cubicBezTo>
                        <a:pt x="1732682" y="514288"/>
                        <a:pt x="1732682" y="1059782"/>
                        <a:pt x="1396232" y="1396232"/>
                      </a:cubicBezTo>
                      <a:cubicBezTo>
                        <a:pt x="1059782" y="1732681"/>
                        <a:pt x="514289" y="1732681"/>
                        <a:pt x="177839" y="1396232"/>
                      </a:cubicBezTo>
                      <a:cubicBezTo>
                        <a:pt x="-158611" y="1059782"/>
                        <a:pt x="-158611" y="514288"/>
                        <a:pt x="177839" y="177838"/>
                      </a:cubicBezTo>
                      <a:cubicBezTo>
                        <a:pt x="514289" y="-158611"/>
                        <a:pt x="1059782" y="-158611"/>
                        <a:pt x="1396232" y="177838"/>
                      </a:cubicBezTo>
                      <a:close/>
                      <a:moveTo>
                        <a:pt x="1574070" y="0"/>
                      </a:moveTo>
                      <a:cubicBezTo>
                        <a:pt x="1139403" y="-434668"/>
                        <a:pt x="434668" y="-434668"/>
                        <a:pt x="0" y="0"/>
                      </a:cubicBezTo>
                      <a:cubicBezTo>
                        <a:pt x="-434668" y="434667"/>
                        <a:pt x="-434668" y="1139403"/>
                        <a:pt x="0" y="1574070"/>
                      </a:cubicBezTo>
                      <a:cubicBezTo>
                        <a:pt x="149565" y="1723636"/>
                        <a:pt x="331107" y="1821737"/>
                        <a:pt x="522925" y="1867116"/>
                      </a:cubicBezTo>
                      <a:lnTo>
                        <a:pt x="522925" y="3149101"/>
                      </a:lnTo>
                      <a:lnTo>
                        <a:pt x="1051145" y="3149101"/>
                      </a:lnTo>
                      <a:lnTo>
                        <a:pt x="1051145" y="1867115"/>
                      </a:lnTo>
                      <a:cubicBezTo>
                        <a:pt x="1242964" y="1821737"/>
                        <a:pt x="1424505" y="1723636"/>
                        <a:pt x="1574070" y="1574070"/>
                      </a:cubicBezTo>
                      <a:cubicBezTo>
                        <a:pt x="2008738" y="1139403"/>
                        <a:pt x="2008738" y="434667"/>
                        <a:pt x="15740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" name="Round Same Side Corner Rectangle 13">
                  <a:extLst>
                    <a:ext uri="{FF2B5EF4-FFF2-40B4-BE49-F238E27FC236}">
                      <a16:creationId xmlns:a16="http://schemas.microsoft.com/office/drawing/2014/main" id="{87E5FE35-BC61-4A9A-8511-07F02FE64058}"/>
                    </a:ext>
                  </a:extLst>
                </p:cNvPr>
                <p:cNvSpPr/>
                <p:nvPr/>
              </p:nvSpPr>
              <p:spPr>
                <a:xfrm rot="13500000" flipH="1">
                  <a:off x="299369" y="4293587"/>
                  <a:ext cx="528162" cy="30184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272D67-CE39-48FB-8C01-6B100DE49ACD}"/>
                  </a:ext>
                </a:extLst>
              </p:cNvPr>
              <p:cNvSpPr/>
              <p:nvPr/>
            </p:nvSpPr>
            <p:spPr>
              <a:xfrm>
                <a:off x="2663032" y="3154795"/>
                <a:ext cx="656698" cy="656698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88C57D-0128-4BF4-A39C-362C219A1C42}"/>
                  </a:ext>
                </a:extLst>
              </p:cNvPr>
              <p:cNvSpPr/>
              <p:nvPr/>
            </p:nvSpPr>
            <p:spPr>
              <a:xfrm rot="2568914">
                <a:off x="2231740" y="1319152"/>
                <a:ext cx="656698" cy="65669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1C85F2-E052-43AF-9628-D2436E3752B2}"/>
                  </a:ext>
                </a:extLst>
              </p:cNvPr>
              <p:cNvSpPr/>
              <p:nvPr/>
            </p:nvSpPr>
            <p:spPr>
              <a:xfrm>
                <a:off x="3092207" y="2107473"/>
                <a:ext cx="656698" cy="656698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887B2730-CA16-4EFB-9AEF-CC0083AE56DD}"/>
                  </a:ext>
                </a:extLst>
              </p:cNvPr>
              <p:cNvSpPr txBox="1"/>
              <p:nvPr/>
            </p:nvSpPr>
            <p:spPr>
              <a:xfrm rot="670626">
                <a:off x="2627504" y="3396360"/>
                <a:ext cx="727752" cy="228936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cs typeface="Arial" pitchFamily="34" charset="0"/>
                  </a:rPr>
                  <a:t>C3</a:t>
                </a:r>
              </a:p>
            </p:txBody>
          </p:sp>
        </p:grpSp>
        <p:sp>
          <p:nvSpPr>
            <p:cNvPr id="15" name="TextBox 49">
              <a:extLst>
                <a:ext uri="{FF2B5EF4-FFF2-40B4-BE49-F238E27FC236}">
                  <a16:creationId xmlns:a16="http://schemas.microsoft.com/office/drawing/2014/main" id="{56EEE1A4-2B88-D4CA-85E0-CFD735BA9185}"/>
                </a:ext>
              </a:extLst>
            </p:cNvPr>
            <p:cNvSpPr txBox="1"/>
            <p:nvPr/>
          </p:nvSpPr>
          <p:spPr>
            <a:xfrm rot="670626">
              <a:off x="3009350" y="2118521"/>
              <a:ext cx="681521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C2</a:t>
              </a:r>
            </a:p>
          </p:txBody>
        </p:sp>
        <p:sp>
          <p:nvSpPr>
            <p:cNvPr id="19" name="TextBox 49">
              <a:extLst>
                <a:ext uri="{FF2B5EF4-FFF2-40B4-BE49-F238E27FC236}">
                  <a16:creationId xmlns:a16="http://schemas.microsoft.com/office/drawing/2014/main" id="{CA73D353-3EE4-C177-2448-C786548A4F3D}"/>
                </a:ext>
              </a:extLst>
            </p:cNvPr>
            <p:cNvSpPr txBox="1"/>
            <p:nvPr/>
          </p:nvSpPr>
          <p:spPr>
            <a:xfrm rot="670626">
              <a:off x="2036272" y="1339382"/>
              <a:ext cx="1003470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C1</a:t>
              </a:r>
            </a:p>
          </p:txBody>
        </p:sp>
      </p:grpSp>
      <p:sp>
        <p:nvSpPr>
          <p:cNvPr id="20" name="Google Shape;285;p66">
            <a:extLst>
              <a:ext uri="{FF2B5EF4-FFF2-40B4-BE49-F238E27FC236}">
                <a16:creationId xmlns:a16="http://schemas.microsoft.com/office/drawing/2014/main" id="{B18236C9-E4D4-0C22-F538-DBDF60031C17}"/>
              </a:ext>
            </a:extLst>
          </p:cNvPr>
          <p:cNvSpPr txBox="1"/>
          <p:nvPr/>
        </p:nvSpPr>
        <p:spPr>
          <a:xfrm>
            <a:off x="162630" y="207792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26" name="Picture 2" descr="Free Vector | Group of young and old people">
            <a:extLst>
              <a:ext uri="{FF2B5EF4-FFF2-40B4-BE49-F238E27FC236}">
                <a16:creationId xmlns:a16="http://schemas.microsoft.com/office/drawing/2014/main" id="{B2BE1091-63CE-15C8-43BB-2ADA3DE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12916" r="10001" b="8591"/>
          <a:stretch/>
        </p:blipFill>
        <p:spPr bwMode="auto">
          <a:xfrm>
            <a:off x="767238" y="2992325"/>
            <a:ext cx="739322" cy="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FA21E8-AB76-60E0-253E-31D20B2164EB}"/>
              </a:ext>
            </a:extLst>
          </p:cNvPr>
          <p:cNvGrpSpPr/>
          <p:nvPr/>
        </p:nvGrpSpPr>
        <p:grpSpPr>
          <a:xfrm>
            <a:off x="2119745" y="2329654"/>
            <a:ext cx="2088000" cy="2253011"/>
            <a:chOff x="2051720" y="1635646"/>
            <a:chExt cx="2088000" cy="225301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DD2F2A-05BE-3CD7-122D-0C0D8DF408E9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6E9082-309D-8A37-ADC7-C154D7E3B16A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5865A6E-37FC-E34A-B6F7-62D4254A22C6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C3722534-D16A-59BD-37B6-31A7C7752C12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Characteristic: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Most are Senior Citizens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Have a partner and dependent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Use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optic internet service and online services such as tv streaming (Netflix)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Monthly contract with paperless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biling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and use electronic check as payment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Medium high – high expense  monthly charges.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C9D58075-0C19-A0AE-4452-F989621B3AE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475288-108F-16E6-1C06-CF55A7D866E2}"/>
              </a:ext>
            </a:extLst>
          </p:cNvPr>
          <p:cNvGrpSpPr/>
          <p:nvPr/>
        </p:nvGrpSpPr>
        <p:grpSpPr>
          <a:xfrm>
            <a:off x="4357806" y="232965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787D96-1001-F33F-2C01-A1F7122044C1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5F7DE-5795-140B-E020-80BE25F6C98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7B811BE4-15D9-552A-00F4-3FC88CC2D785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6FEA56-8115-FBD6-200D-80A228BE7AFC}"/>
              </a:ext>
            </a:extLst>
          </p:cNvPr>
          <p:cNvGrpSpPr/>
          <p:nvPr/>
        </p:nvGrpSpPr>
        <p:grpSpPr>
          <a:xfrm>
            <a:off x="6595867" y="2329654"/>
            <a:ext cx="2088000" cy="2253011"/>
            <a:chOff x="2051720" y="1635646"/>
            <a:chExt cx="2088000" cy="225301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89450-A426-3E7B-7448-8FF83A42B8B7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CE059-1F7E-54F9-CE55-27DDC8474340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6C000324-53F2-451A-3218-1849051BFEC7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27263A4B-C39F-2D6E-D588-7CB9C2CC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9" y="1341616"/>
            <a:ext cx="1409868" cy="939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CE8DCA-523A-8BEE-55B4-E3AD2064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05" y="1343081"/>
            <a:ext cx="1416123" cy="9447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AB5490-D408-5909-04FE-FE0FE9FE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50" y="1343294"/>
            <a:ext cx="1416123" cy="944543"/>
          </a:xfrm>
          <a:prstGeom prst="rect">
            <a:avLst/>
          </a:prstGeom>
        </p:spPr>
      </p:pic>
      <p:sp>
        <p:nvSpPr>
          <p:cNvPr id="49" name="TextBox 10">
            <a:extLst>
              <a:ext uri="{FF2B5EF4-FFF2-40B4-BE49-F238E27FC236}">
                <a16:creationId xmlns:a16="http://schemas.microsoft.com/office/drawing/2014/main" id="{96B3634D-76CF-8D71-375E-372E8CBFF9EB}"/>
              </a:ext>
            </a:extLst>
          </p:cNvPr>
          <p:cNvSpPr txBox="1"/>
          <p:nvPr/>
        </p:nvSpPr>
        <p:spPr>
          <a:xfrm>
            <a:off x="4397373" y="2817906"/>
            <a:ext cx="2008866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Mix of senior and non senior citizens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Have a partner and dependent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using DSL internet services.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various payment methods.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– low expense monthly            charges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27322A54-2351-4EE2-F6C9-419FC3C59021}"/>
              </a:ext>
            </a:extLst>
          </p:cNvPr>
          <p:cNvSpPr txBox="1"/>
          <p:nvPr/>
        </p:nvSpPr>
        <p:spPr>
          <a:xfrm>
            <a:off x="6675001" y="2840076"/>
            <a:ext cx="200886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is non-senior citizens.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have no partner and dependent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Using DSL and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internet        services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paperless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biling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and use electronic check as payment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– high expense  monthly charges.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910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C5756-4D2C-390D-D5E1-2D4680CF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35" y="1066329"/>
            <a:ext cx="1416123" cy="9445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2C76A8E-F6C1-41FC-0A3F-C2BDC423FC12}"/>
              </a:ext>
            </a:extLst>
          </p:cNvPr>
          <p:cNvSpPr/>
          <p:nvPr/>
        </p:nvSpPr>
        <p:spPr>
          <a:xfrm rot="18900000">
            <a:off x="4026094" y="194212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D509-94F8-CB01-2903-3B4BE710BFA4}"/>
              </a:ext>
            </a:extLst>
          </p:cNvPr>
          <p:cNvSpPr txBox="1"/>
          <p:nvPr/>
        </p:nvSpPr>
        <p:spPr>
          <a:xfrm>
            <a:off x="4007625" y="199395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799C01-6C45-C9E9-EF19-86420B0C13F0}"/>
              </a:ext>
            </a:extLst>
          </p:cNvPr>
          <p:cNvGrpSpPr/>
          <p:nvPr/>
        </p:nvGrpSpPr>
        <p:grpSpPr>
          <a:xfrm>
            <a:off x="4649342" y="1816445"/>
            <a:ext cx="3120916" cy="487181"/>
            <a:chOff x="3233963" y="1954419"/>
            <a:chExt cx="2520767" cy="5892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59B6B5-420A-F429-ADEA-03B847AE2972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Satisfaction Survey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E0A08-4A0B-6FDF-FC45-8325CC39C35F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37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customer satisfaction survey to identify the cause of their dissatisfaction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A2D342-04E0-87A4-3675-122F1106C5FC}"/>
              </a:ext>
            </a:extLst>
          </p:cNvPr>
          <p:cNvSpPr/>
          <p:nvPr/>
        </p:nvSpPr>
        <p:spPr>
          <a:xfrm rot="18900000">
            <a:off x="4026095" y="255839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E33929-C4E3-A11A-742A-DFB1A919E328}"/>
              </a:ext>
            </a:extLst>
          </p:cNvPr>
          <p:cNvSpPr txBox="1"/>
          <p:nvPr/>
        </p:nvSpPr>
        <p:spPr>
          <a:xfrm>
            <a:off x="4007624" y="26129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CCC629-1D99-5B40-C42A-EC92566D22B8}"/>
              </a:ext>
            </a:extLst>
          </p:cNvPr>
          <p:cNvGrpSpPr/>
          <p:nvPr/>
        </p:nvGrpSpPr>
        <p:grpSpPr>
          <a:xfrm>
            <a:off x="4649341" y="2459771"/>
            <a:ext cx="3534532" cy="413438"/>
            <a:chOff x="3240961" y="1983561"/>
            <a:chExt cx="2854845" cy="5000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D5999-B34E-2CD9-4D30-AD160285B7DE}"/>
                </a:ext>
              </a:extLst>
            </p:cNvPr>
            <p:cNvSpPr txBox="1"/>
            <p:nvPr/>
          </p:nvSpPr>
          <p:spPr>
            <a:xfrm>
              <a:off x="3240961" y="1983561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 Long-term Contract Package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B2B990-6959-EF5B-08BB-BC90123A76D0}"/>
                </a:ext>
              </a:extLst>
            </p:cNvPr>
            <p:cNvSpPr txBox="1"/>
            <p:nvPr/>
          </p:nvSpPr>
          <p:spPr>
            <a:xfrm>
              <a:off x="3240962" y="2241640"/>
              <a:ext cx="2520767" cy="24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a long-term contract package with various benefit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56D6B-A41D-AA58-0B10-DC9DDF4C0625}"/>
              </a:ext>
            </a:extLst>
          </p:cNvPr>
          <p:cNvSpPr/>
          <p:nvPr/>
        </p:nvSpPr>
        <p:spPr>
          <a:xfrm rot="18900000">
            <a:off x="4061152" y="3253750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53F06-1A9E-7520-2710-6982F8D40BCE}"/>
              </a:ext>
            </a:extLst>
          </p:cNvPr>
          <p:cNvSpPr txBox="1"/>
          <p:nvPr/>
        </p:nvSpPr>
        <p:spPr>
          <a:xfrm>
            <a:off x="4030315" y="33172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7B3595-9A6F-40B9-9B1C-B8F2BCBCC9E2}"/>
              </a:ext>
            </a:extLst>
          </p:cNvPr>
          <p:cNvGrpSpPr/>
          <p:nvPr/>
        </p:nvGrpSpPr>
        <p:grpSpPr>
          <a:xfrm>
            <a:off x="4649341" y="3168017"/>
            <a:ext cx="3120916" cy="594902"/>
            <a:chOff x="3233963" y="1954419"/>
            <a:chExt cx="2520767" cy="71951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318D74-03B3-CE75-4E72-6CBE0BF4814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Discount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598115-8C80-665A-E8D3-35985E8E597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Because this cluster tend to have medium high – high expense monthly charges, it’s a brilliant idea to give discount (without reducing product quality)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8A494B9-E323-0769-B190-42D89E8622C2}"/>
              </a:ext>
            </a:extLst>
          </p:cNvPr>
          <p:cNvSpPr/>
          <p:nvPr/>
        </p:nvSpPr>
        <p:spPr>
          <a:xfrm rot="18900000">
            <a:off x="4061151" y="3901602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0625E2-75E3-319E-C367-9A9C15AC4840}"/>
              </a:ext>
            </a:extLst>
          </p:cNvPr>
          <p:cNvSpPr txBox="1"/>
          <p:nvPr/>
        </p:nvSpPr>
        <p:spPr>
          <a:xfrm>
            <a:off x="4044216" y="395899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6F1655-7274-4E8C-FA6E-FEE42A33CA98}"/>
              </a:ext>
            </a:extLst>
          </p:cNvPr>
          <p:cNvGrpSpPr/>
          <p:nvPr/>
        </p:nvGrpSpPr>
        <p:grpSpPr>
          <a:xfrm>
            <a:off x="4616032" y="3876263"/>
            <a:ext cx="3534532" cy="594902"/>
            <a:chOff x="3233962" y="1954419"/>
            <a:chExt cx="2854845" cy="719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08234-F5D1-CC8E-D830-C89C301FD12C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Communication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14F0D-2B12-286C-B999-479E96ACBA8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rPr>
                <a:t>Improve </a:t>
              </a:r>
              <a:r>
                <a:rPr lang="en-ID" sz="700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rPr>
                <a:t>service quality by handling customer complain, inform our new package </a:t>
              </a:r>
              <a:endParaRPr lang="en-ID" sz="700" b="0" i="0" u="none" strike="noStrike" cap="none" dirty="0">
                <a:solidFill>
                  <a:srgbClr val="434343"/>
                </a:solidFill>
                <a:latin typeface="+mj-lt"/>
                <a:ea typeface="Inter"/>
                <a:cs typeface="Inter"/>
                <a:sym typeface="Inter"/>
              </a:endParaRPr>
            </a:p>
            <a:p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9" name="Google Shape;284;p66">
            <a:extLst>
              <a:ext uri="{FF2B5EF4-FFF2-40B4-BE49-F238E27FC236}">
                <a16:creationId xmlns:a16="http://schemas.microsoft.com/office/drawing/2014/main" id="{A6AA7B7E-2349-76BB-8F08-786EA1E551A7}"/>
              </a:ext>
            </a:extLst>
          </p:cNvPr>
          <p:cNvSpPr txBox="1"/>
          <p:nvPr/>
        </p:nvSpPr>
        <p:spPr>
          <a:xfrm>
            <a:off x="4044216" y="1218930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35A1DE-30D3-4981-9043-7408FE7CC52F}"/>
              </a:ext>
            </a:extLst>
          </p:cNvPr>
          <p:cNvGrpSpPr/>
          <p:nvPr/>
        </p:nvGrpSpPr>
        <p:grpSpPr>
          <a:xfrm>
            <a:off x="1065181" y="212476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F68327-F00E-4A1C-A9F4-0587153FA4F8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38A46E-42E0-44E2-9C36-F39DAF51997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7122826-4441-484D-A962-62A10B124A67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6459B0DE-F73B-4453-B3BD-FA696E3BEE05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Characteristic: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Most are Senior Citizens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Have a partner and dependent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Use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optic internet service and online services such as tv streaming (Netflix)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Monthly contract with paperless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biling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and use electronic check as payment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Medium high – high expense  monthly charges.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977D0D97-0BAE-4295-8526-3627E5C6EDAD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 (Senior)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172501" y="145006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A70BB-7E8D-9086-2D34-434B7053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5" y="1033503"/>
            <a:ext cx="1409868" cy="9393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2C164D-A2A3-8127-E0DB-CFF336F3DB34}"/>
              </a:ext>
            </a:extLst>
          </p:cNvPr>
          <p:cNvSpPr/>
          <p:nvPr/>
        </p:nvSpPr>
        <p:spPr>
          <a:xfrm rot="18900000">
            <a:off x="3959833" y="162793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DDA7A-F550-FD59-1160-8E2A1E133F87}"/>
              </a:ext>
            </a:extLst>
          </p:cNvPr>
          <p:cNvSpPr txBox="1"/>
          <p:nvPr/>
        </p:nvSpPr>
        <p:spPr>
          <a:xfrm>
            <a:off x="3938949" y="171315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56298-C5B0-D1D8-495D-56DF7B00A3CB}"/>
              </a:ext>
            </a:extLst>
          </p:cNvPr>
          <p:cNvGrpSpPr/>
          <p:nvPr/>
        </p:nvGrpSpPr>
        <p:grpSpPr>
          <a:xfrm>
            <a:off x="4572000" y="1419994"/>
            <a:ext cx="3633533" cy="632472"/>
            <a:chOff x="3233963" y="1954419"/>
            <a:chExt cx="1400520" cy="5215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5C18C1-B534-0A43-58FE-195E2E18CD4A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Communication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BC987F-AA9D-720B-D9B9-7701DDBAD6C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0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>
                  <a:solidFill>
                    <a:srgbClr val="434343"/>
                  </a:solidFill>
                  <a:latin typeface="Inter" panose="020B0604020202020204" charset="0"/>
                  <a:ea typeface="Inter" panose="020B0604020202020204" charset="0"/>
                  <a:cs typeface="Inter"/>
                  <a:sym typeface="Inter"/>
                </a:rPr>
                <a:t>Improve service quality by handling customer complain, inform our new package 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DA0D4-D14C-FF95-DDF9-52D53CC9F80E}"/>
              </a:ext>
            </a:extLst>
          </p:cNvPr>
          <p:cNvSpPr/>
          <p:nvPr/>
        </p:nvSpPr>
        <p:spPr>
          <a:xfrm rot="18900000">
            <a:off x="3959830" y="2441841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17AE2-8FE3-5F5B-76F0-6328FFF27F5A}"/>
              </a:ext>
            </a:extLst>
          </p:cNvPr>
          <p:cNvSpPr txBox="1"/>
          <p:nvPr/>
        </p:nvSpPr>
        <p:spPr>
          <a:xfrm>
            <a:off x="3938946" y="2527061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3688F9-4E9F-8FFF-4C4B-008CC075570B}"/>
              </a:ext>
            </a:extLst>
          </p:cNvPr>
          <p:cNvGrpSpPr/>
          <p:nvPr/>
        </p:nvGrpSpPr>
        <p:grpSpPr>
          <a:xfrm>
            <a:off x="4571997" y="2233904"/>
            <a:ext cx="3633533" cy="586316"/>
            <a:chOff x="3233963" y="1954419"/>
            <a:chExt cx="1400520" cy="5863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5B2170-F250-A5D2-8EF6-7903DFF7F6F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Offering Long-term Contract Package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4835EB-2621-9D1F-8915-7F9CEF9B40CC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Conduct a long-term contract package with various benefit because </a:t>
              </a: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this cluster tend to have a short tenure</a:t>
              </a:r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0128A-9B91-F881-CC6B-399C0F4790D2}"/>
              </a:ext>
            </a:extLst>
          </p:cNvPr>
          <p:cNvSpPr/>
          <p:nvPr/>
        </p:nvSpPr>
        <p:spPr>
          <a:xfrm rot="18900000">
            <a:off x="3959827" y="3217640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9D05F-927A-8FE6-257E-82A0852C6F36}"/>
              </a:ext>
            </a:extLst>
          </p:cNvPr>
          <p:cNvSpPr txBox="1"/>
          <p:nvPr/>
        </p:nvSpPr>
        <p:spPr>
          <a:xfrm>
            <a:off x="3938943" y="3302860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B61A7E-00D6-6BAA-4D2C-15CB08FEEC3B}"/>
              </a:ext>
            </a:extLst>
          </p:cNvPr>
          <p:cNvGrpSpPr/>
          <p:nvPr/>
        </p:nvGrpSpPr>
        <p:grpSpPr>
          <a:xfrm>
            <a:off x="4571993" y="3009703"/>
            <a:ext cx="3633535" cy="627802"/>
            <a:chOff x="3233963" y="1954419"/>
            <a:chExt cx="1400521" cy="6278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0673F-46D8-D09D-9B3D-035EF872608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New Customer Onboarding and orientation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32F97D-FC0A-E348-C672-C83201A423BE}"/>
                </a:ext>
              </a:extLst>
            </p:cNvPr>
            <p:cNvSpPr txBox="1"/>
            <p:nvPr/>
          </p:nvSpPr>
          <p:spPr>
            <a:xfrm>
              <a:off x="3233965" y="2171403"/>
              <a:ext cx="1400519" cy="41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buSzPts val="1000"/>
              </a:pPr>
              <a:r>
                <a:rPr lang="en-US" sz="9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Improve onboarding and orientation for new customers so they underst</a:t>
              </a: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and terms and condition of the services / package.</a:t>
              </a:r>
              <a:endParaRPr lang="en-ID" sz="9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" name="Google Shape;284;p66">
            <a:extLst>
              <a:ext uri="{FF2B5EF4-FFF2-40B4-BE49-F238E27FC236}">
                <a16:creationId xmlns:a16="http://schemas.microsoft.com/office/drawing/2014/main" id="{AF2114E1-6C72-D9EA-02B7-CD0A5C44A6B2}"/>
              </a:ext>
            </a:extLst>
          </p:cNvPr>
          <p:cNvSpPr txBox="1"/>
          <p:nvPr/>
        </p:nvSpPr>
        <p:spPr>
          <a:xfrm>
            <a:off x="3938943" y="921109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1DC18C-B21D-4847-89D5-1258CD30763D}"/>
              </a:ext>
            </a:extLst>
          </p:cNvPr>
          <p:cNvGrpSpPr/>
          <p:nvPr/>
        </p:nvGrpSpPr>
        <p:grpSpPr>
          <a:xfrm>
            <a:off x="774254" y="2021696"/>
            <a:ext cx="2088000" cy="2253011"/>
            <a:chOff x="2051720" y="1635646"/>
            <a:chExt cx="2088000" cy="225301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D9247B-F952-4C92-A922-3A753605150A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A64AE2-E82A-4B77-A3B4-F0F8D467EDA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4A277260-7A85-4BEA-8D18-107D2B8A0992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 (Mix)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10">
            <a:extLst>
              <a:ext uri="{FF2B5EF4-FFF2-40B4-BE49-F238E27FC236}">
                <a16:creationId xmlns:a16="http://schemas.microsoft.com/office/drawing/2014/main" id="{57CAA1C7-3755-439F-ABD6-B21F98F9070F}"/>
              </a:ext>
            </a:extLst>
          </p:cNvPr>
          <p:cNvSpPr txBox="1"/>
          <p:nvPr/>
        </p:nvSpPr>
        <p:spPr>
          <a:xfrm>
            <a:off x="846509" y="2617289"/>
            <a:ext cx="2008866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Mix of senior and non senior citizens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Have a partner and dependent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using DSL internet services.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various payment methods.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– low expense monthly            charges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/>
        </p:nvSpPr>
        <p:spPr>
          <a:xfrm>
            <a:off x="0" y="20584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/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/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	This project uses customer data from a telecommunication company. This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sldNum" idx="12"/>
          </p:nvPr>
        </p:nvSpPr>
        <p:spPr>
          <a:xfrm>
            <a:off x="8874246" y="4822679"/>
            <a:ext cx="269754" cy="3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E95668C8-0507-46E2-4DD4-8089180C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r="20267"/>
          <a:stretch>
            <a:fillRect/>
          </a:stretch>
        </p:blipFill>
        <p:spPr>
          <a:xfrm>
            <a:off x="0" y="1048578"/>
            <a:ext cx="3558235" cy="3115918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F7431E-A3AD-9ED0-9A4F-37683020F40D}"/>
              </a:ext>
            </a:extLst>
          </p:cNvPr>
          <p:cNvGrpSpPr/>
          <p:nvPr/>
        </p:nvGrpSpPr>
        <p:grpSpPr>
          <a:xfrm>
            <a:off x="339185" y="2319715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097B8E-C940-0B24-3B44-02DF09827B7C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8FB67B-9DE7-2213-FDFE-BF971BBE4EBB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5C8FFD27-995C-092E-5228-BEA614514978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 (Young People)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BF1F7A-C1EA-F1A4-2A2D-D5018877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1333142"/>
            <a:ext cx="1416123" cy="944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4514AE-842D-5700-014D-98FD8B023638}"/>
              </a:ext>
            </a:extLst>
          </p:cNvPr>
          <p:cNvSpPr/>
          <p:nvPr/>
        </p:nvSpPr>
        <p:spPr>
          <a:xfrm rot="18900000">
            <a:off x="3859248" y="2123427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02C8-4507-3FF2-B6C8-B7619C19831A}"/>
              </a:ext>
            </a:extLst>
          </p:cNvPr>
          <p:cNvSpPr txBox="1"/>
          <p:nvPr/>
        </p:nvSpPr>
        <p:spPr>
          <a:xfrm>
            <a:off x="3838364" y="2208647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5E80EC-A514-F217-9884-E9FB1009EA7E}"/>
              </a:ext>
            </a:extLst>
          </p:cNvPr>
          <p:cNvGrpSpPr/>
          <p:nvPr/>
        </p:nvGrpSpPr>
        <p:grpSpPr>
          <a:xfrm>
            <a:off x="4471415" y="1915490"/>
            <a:ext cx="3186685" cy="555538"/>
            <a:chOff x="3233963" y="1954419"/>
            <a:chExt cx="1400520" cy="5555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BE6B0-EA4E-D6FD-7121-6FD62804C0C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Satisfaction Survey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20D8D-7020-9A9F-0FCA-198D0CD6EA5F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customer satisfaction survey to identify the cause of their dissatisfaction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BF861-08F4-B1D9-9DB6-1A3C04016937}"/>
              </a:ext>
            </a:extLst>
          </p:cNvPr>
          <p:cNvSpPr/>
          <p:nvPr/>
        </p:nvSpPr>
        <p:spPr>
          <a:xfrm rot="18900000">
            <a:off x="3859246" y="2891069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00BB0-4533-F8AA-3317-0A6DF0B4CDE8}"/>
              </a:ext>
            </a:extLst>
          </p:cNvPr>
          <p:cNvSpPr txBox="1"/>
          <p:nvPr/>
        </p:nvSpPr>
        <p:spPr>
          <a:xfrm>
            <a:off x="3838362" y="2976289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71E6AD-6578-F5E3-5F3F-D649D53BC48A}"/>
              </a:ext>
            </a:extLst>
          </p:cNvPr>
          <p:cNvGrpSpPr/>
          <p:nvPr/>
        </p:nvGrpSpPr>
        <p:grpSpPr>
          <a:xfrm>
            <a:off x="4471413" y="2683132"/>
            <a:ext cx="3186685" cy="586316"/>
            <a:chOff x="3233963" y="1954419"/>
            <a:chExt cx="1400520" cy="5863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DC3A9-28A4-C774-5B51-70156B38A9E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Appropriate Internet Services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CADF8-CA41-46B3-F755-7AC26A27BD73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an affordable internet package prices for this cluster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51399-9D33-2FE6-C795-B30DDDC4201B}"/>
              </a:ext>
            </a:extLst>
          </p:cNvPr>
          <p:cNvSpPr/>
          <p:nvPr/>
        </p:nvSpPr>
        <p:spPr>
          <a:xfrm rot="18900000">
            <a:off x="3859244" y="3655273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4DE51-1F59-1176-7A55-B39764DE08F8}"/>
              </a:ext>
            </a:extLst>
          </p:cNvPr>
          <p:cNvSpPr txBox="1"/>
          <p:nvPr/>
        </p:nvSpPr>
        <p:spPr>
          <a:xfrm>
            <a:off x="3838360" y="3740493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5951-BC59-73C9-E0AB-FCCA6DE4CCCA}"/>
              </a:ext>
            </a:extLst>
          </p:cNvPr>
          <p:cNvGrpSpPr/>
          <p:nvPr/>
        </p:nvGrpSpPr>
        <p:grpSpPr>
          <a:xfrm>
            <a:off x="4471411" y="3447336"/>
            <a:ext cx="3892367" cy="586316"/>
            <a:chOff x="3233963" y="1954419"/>
            <a:chExt cx="1400520" cy="5863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2EA9F-AF44-AA86-C214-6AAE56ACFCF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Variation in Payment Method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C60E8-2242-D849-7B82-6E44A06EC85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C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onsider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variation in payment options since electronic check is the main causes of customer churn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Google Shape;284;p66">
            <a:extLst>
              <a:ext uri="{FF2B5EF4-FFF2-40B4-BE49-F238E27FC236}">
                <a16:creationId xmlns:a16="http://schemas.microsoft.com/office/drawing/2014/main" id="{C98A5D13-74C9-53E5-15F6-500DDD19F203}"/>
              </a:ext>
            </a:extLst>
          </p:cNvPr>
          <p:cNvSpPr txBox="1"/>
          <p:nvPr/>
        </p:nvSpPr>
        <p:spPr>
          <a:xfrm>
            <a:off x="3838360" y="1424847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2BEF7960-7F5A-4C28-8469-8009B516DF2E}"/>
              </a:ext>
            </a:extLst>
          </p:cNvPr>
          <p:cNvSpPr txBox="1"/>
          <p:nvPr/>
        </p:nvSpPr>
        <p:spPr>
          <a:xfrm>
            <a:off x="418319" y="2863578"/>
            <a:ext cx="200886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is non-senior citizens.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have no partner and dependent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Using DSL and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internet        services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paperless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biling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and use electronic check as payment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– high expense  monthly charges.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4" y="298036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31" y="2829560"/>
            <a:ext cx="1647741" cy="10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F92C3-8B37-6DC8-1016-830147ED12C4}"/>
              </a:ext>
            </a:extLst>
          </p:cNvPr>
          <p:cNvGrpSpPr/>
          <p:nvPr/>
        </p:nvGrpSpPr>
        <p:grpSpPr>
          <a:xfrm>
            <a:off x="6539948" y="1169237"/>
            <a:ext cx="2494566" cy="639142"/>
            <a:chOff x="-1836693" y="2805158"/>
            <a:chExt cx="7416805" cy="8521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84FE8-991A-829C-EAAA-7321CDD8B22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19E438-7DA6-B21C-E15B-161B62D35C6A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54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services to retaining customers.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C88270-6CC3-0AC8-CA75-4392AC7D0084}"/>
                </a:ext>
              </a:extLst>
            </p:cNvPr>
            <p:cNvSpPr txBox="1"/>
            <p:nvPr/>
          </p:nvSpPr>
          <p:spPr>
            <a:xfrm>
              <a:off x="-1809072" y="2805158"/>
              <a:ext cx="66046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365F34-3D18-6A84-F948-530DA34B929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0777E-A1C8-4157-863B-C41B88B42317}"/>
              </a:ext>
            </a:extLst>
          </p:cNvPr>
          <p:cNvGrpSpPr/>
          <p:nvPr/>
        </p:nvGrpSpPr>
        <p:grpSpPr>
          <a:xfrm>
            <a:off x="6440558" y="2018776"/>
            <a:ext cx="2593956" cy="640611"/>
            <a:chOff x="-643406" y="2803200"/>
            <a:chExt cx="6223518" cy="8541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25FDC-D696-16C0-0E2D-52E9A1F329D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568ED-1D48-0BBA-1F4A-DF06A7D54B4B}"/>
                </a:ext>
              </a:extLst>
            </p:cNvPr>
            <p:cNvSpPr txBox="1"/>
            <p:nvPr/>
          </p:nvSpPr>
          <p:spPr>
            <a:xfrm>
              <a:off x="-186207" y="3109590"/>
              <a:ext cx="5087882" cy="54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loyal customers 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6FF243-C013-FB26-91A4-60AE9772381C}"/>
                </a:ext>
              </a:extLst>
            </p:cNvPr>
            <p:cNvSpPr txBox="1"/>
            <p:nvPr/>
          </p:nvSpPr>
          <p:spPr>
            <a:xfrm>
              <a:off x="-231762" y="2803200"/>
              <a:ext cx="50866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3B7828-3F5F-D0D7-2C6F-F4979AC58F9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44BE3E-B9A3-8B00-2F99-95684A51AAE1}"/>
              </a:ext>
            </a:extLst>
          </p:cNvPr>
          <p:cNvGrpSpPr/>
          <p:nvPr/>
        </p:nvGrpSpPr>
        <p:grpSpPr>
          <a:xfrm>
            <a:off x="6830339" y="2861896"/>
            <a:ext cx="2204172" cy="745495"/>
            <a:chOff x="-379659" y="2792704"/>
            <a:chExt cx="5959771" cy="99399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C5185-FADB-A861-C350-24D98B5916C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B8C76-A851-B6E9-8E0D-32CC7B520CB3}"/>
                </a:ext>
              </a:extLst>
            </p:cNvPr>
            <p:cNvSpPr txBox="1"/>
            <p:nvPr/>
          </p:nvSpPr>
          <p:spPr>
            <a:xfrm>
              <a:off x="-360294" y="3109590"/>
              <a:ext cx="526197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assess if progress is made in achieving expected results.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08E82C-D99D-BAA4-894A-2505285C45A6}"/>
                </a:ext>
              </a:extLst>
            </p:cNvPr>
            <p:cNvSpPr txBox="1"/>
            <p:nvPr/>
          </p:nvSpPr>
          <p:spPr>
            <a:xfrm>
              <a:off x="-379659" y="2792704"/>
              <a:ext cx="52776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</a:t>
              </a:r>
              <a:r>
                <a:rPr lang="en-US" altLang="ko-KR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B757A6-EC36-FF5C-8D60-7C8D2940660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47C164-1F05-F24A-755D-8F2AC9171837}"/>
              </a:ext>
            </a:extLst>
          </p:cNvPr>
          <p:cNvGrpSpPr/>
          <p:nvPr/>
        </p:nvGrpSpPr>
        <p:grpSpPr>
          <a:xfrm>
            <a:off x="6200065" y="3712966"/>
            <a:ext cx="2834448" cy="606929"/>
            <a:chOff x="-2083838" y="2792794"/>
            <a:chExt cx="7663950" cy="80923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F88EE9-6CE3-54EB-823F-27C0DF3BB55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6BFCB-98F8-0AAA-6293-EC3EBAEAB34E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customers,.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145C71-7A9B-892E-4186-B41854E31D56}"/>
                </a:ext>
              </a:extLst>
            </p:cNvPr>
            <p:cNvSpPr txBox="1"/>
            <p:nvPr/>
          </p:nvSpPr>
          <p:spPr>
            <a:xfrm>
              <a:off x="-2083838" y="2792794"/>
              <a:ext cx="71664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1394D4-8418-A936-3CCB-F1F99EA1C39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1D5FA91-8C22-971E-644A-82962B36425B}"/>
              </a:ext>
            </a:extLst>
          </p:cNvPr>
          <p:cNvSpPr/>
          <p:nvPr/>
        </p:nvSpPr>
        <p:spPr>
          <a:xfrm flipH="1">
            <a:off x="8880806" y="3853316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Parallelogram 30">
            <a:extLst>
              <a:ext uri="{FF2B5EF4-FFF2-40B4-BE49-F238E27FC236}">
                <a16:creationId xmlns:a16="http://schemas.microsoft.com/office/drawing/2014/main" id="{6570C967-C137-236F-4DEA-591A5040B647}"/>
              </a:ext>
            </a:extLst>
          </p:cNvPr>
          <p:cNvSpPr/>
          <p:nvPr/>
        </p:nvSpPr>
        <p:spPr>
          <a:xfrm flipH="1">
            <a:off x="8882182" y="2995529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8" name="Parallelogram 30">
            <a:extLst>
              <a:ext uri="{FF2B5EF4-FFF2-40B4-BE49-F238E27FC236}">
                <a16:creationId xmlns:a16="http://schemas.microsoft.com/office/drawing/2014/main" id="{37909749-0C14-2E63-9D91-3CAC94E7DF4F}"/>
              </a:ext>
            </a:extLst>
          </p:cNvPr>
          <p:cNvSpPr/>
          <p:nvPr/>
        </p:nvSpPr>
        <p:spPr>
          <a:xfrm flipH="1">
            <a:off x="8870866" y="2144783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9" name="Parallelogram 30">
            <a:extLst>
              <a:ext uri="{FF2B5EF4-FFF2-40B4-BE49-F238E27FC236}">
                <a16:creationId xmlns:a16="http://schemas.microsoft.com/office/drawing/2014/main" id="{837A6348-F36B-ED08-DBC9-3BF9D4707D1D}"/>
              </a:ext>
            </a:extLst>
          </p:cNvPr>
          <p:cNvSpPr/>
          <p:nvPr/>
        </p:nvSpPr>
        <p:spPr>
          <a:xfrm flipH="1">
            <a:off x="8895718" y="1290847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253212" y="453985"/>
            <a:ext cx="231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Recomen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ABEC7-F5FC-9B6D-6034-7CDCFC3E04D9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2641D92-D6B5-6E70-ED24-9CAFF64895B4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B6CD8CF-7B6F-0399-4F85-29E500054E8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BC9DB6-5CD9-3082-44D3-D53A19067CE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2E5AA05-9292-AF98-EA0E-E5CDC915538C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4BDDC2-E26D-4EEF-7F85-042CA423FC0D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5128C3-76BE-8F3E-7F53-F045BCD5F8BE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0A78E33-B48F-9158-AD9D-31B95363863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3B710D4-AEB6-D7C5-3AEC-14280080A98C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DB940A-E22A-09CF-924F-FA354A05DF85}"/>
              </a:ext>
            </a:extLst>
          </p:cNvPr>
          <p:cNvGrpSpPr/>
          <p:nvPr/>
        </p:nvGrpSpPr>
        <p:grpSpPr>
          <a:xfrm>
            <a:off x="4495281" y="3339133"/>
            <a:ext cx="835293" cy="720080"/>
            <a:chOff x="3496214" y="1275606"/>
            <a:chExt cx="1060704" cy="9144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60308E-76EB-1ECA-7698-71D9E0032AF9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3D50EB37-769B-8C00-88FC-FF054465D44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3DD978-E07E-D5EF-987F-4C9AA15A501F}"/>
              </a:ext>
            </a:extLst>
          </p:cNvPr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877831-5511-D8AF-2C5D-DB87B36248EB}"/>
              </a:ext>
            </a:extLst>
          </p:cNvPr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751EC6-EE92-7594-AE53-1ED526D66B51}"/>
              </a:ext>
            </a:extLst>
          </p:cNvPr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580F0B-CC63-6482-69C3-11F948BF8574}"/>
              </a:ext>
            </a:extLst>
          </p:cNvPr>
          <p:cNvGrpSpPr/>
          <p:nvPr/>
        </p:nvGrpSpPr>
        <p:grpSpPr>
          <a:xfrm>
            <a:off x="973577" y="1233237"/>
            <a:ext cx="2592288" cy="734028"/>
            <a:chOff x="803640" y="3362835"/>
            <a:chExt cx="2059657" cy="734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4FCE-3D9E-9053-B1B6-B7EA230593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Lacks detail on dataset, No age in dataset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A33151-9695-CAA2-6950-BEEF12F2D5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Limitation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E6F2C7-2640-46C4-A710-D944EC3981D7}"/>
              </a:ext>
            </a:extLst>
          </p:cNvPr>
          <p:cNvGrpSpPr/>
          <p:nvPr/>
        </p:nvGrpSpPr>
        <p:grpSpPr>
          <a:xfrm>
            <a:off x="973577" y="2219193"/>
            <a:ext cx="2592288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FAF04-FDE6-8E54-4739-AACD8DFD6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Difficult to find a good and suitable prediction model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781B0F-519B-77E2-BB10-233D16171F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 Predict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F908A6-2025-90B2-DDF5-97488B74E9B7}"/>
              </a:ext>
            </a:extLst>
          </p:cNvPr>
          <p:cNvGrpSpPr/>
          <p:nvPr/>
        </p:nvGrpSpPr>
        <p:grpSpPr>
          <a:xfrm>
            <a:off x="5476650" y="3158101"/>
            <a:ext cx="2810289" cy="494026"/>
            <a:chOff x="803640" y="3362835"/>
            <a:chExt cx="205965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C675EC-B864-C64F-1E7E-9F29A44F94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Difficult to build a good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72AF76-3426-D263-F4AC-1A95D94849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Imbalance Dataset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1B96EF-7206-0B72-1ED4-656575C43A7B}"/>
              </a:ext>
            </a:extLst>
          </p:cNvPr>
          <p:cNvGrpSpPr/>
          <p:nvPr/>
        </p:nvGrpSpPr>
        <p:grpSpPr>
          <a:xfrm>
            <a:off x="5580112" y="1726215"/>
            <a:ext cx="2592288" cy="494026"/>
            <a:chOff x="803640" y="3362835"/>
            <a:chExt cx="2059657" cy="4940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C49011-CF1D-DFB5-9739-0B7264B701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Short deadline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2957ED-B8AF-87D2-AA1E-ED91EE3880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Limitation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2ECFE80-1FEC-ACF8-6FCB-735716218A8F}"/>
              </a:ext>
            </a:extLst>
          </p:cNvPr>
          <p:cNvSpPr txBox="1"/>
          <p:nvPr/>
        </p:nvSpPr>
        <p:spPr>
          <a:xfrm>
            <a:off x="5540325" y="323400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657461" y="374524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DAD8AB11-B082-2C66-5BCC-D7514202FF3B}"/>
              </a:ext>
            </a:extLst>
          </p:cNvPr>
          <p:cNvSpPr/>
          <p:nvPr/>
        </p:nvSpPr>
        <p:spPr>
          <a:xfrm rot="2700000">
            <a:off x="4068506" y="191143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ardrop 1">
            <a:extLst>
              <a:ext uri="{FF2B5EF4-FFF2-40B4-BE49-F238E27FC236}">
                <a16:creationId xmlns:a16="http://schemas.microsoft.com/office/drawing/2014/main" id="{26E98B23-C545-579C-0625-AE07E3318014}"/>
              </a:ext>
            </a:extLst>
          </p:cNvPr>
          <p:cNvSpPr/>
          <p:nvPr/>
        </p:nvSpPr>
        <p:spPr>
          <a:xfrm rot="18805991">
            <a:off x="4768566" y="2435804"/>
            <a:ext cx="365117" cy="36725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Freeform 108">
            <a:extLst>
              <a:ext uri="{FF2B5EF4-FFF2-40B4-BE49-F238E27FC236}">
                <a16:creationId xmlns:a16="http://schemas.microsoft.com/office/drawing/2014/main" id="{597A3F7B-2806-4D17-36E2-9C73F44B69E2}"/>
              </a:ext>
            </a:extLst>
          </p:cNvPr>
          <p:cNvSpPr/>
          <p:nvPr/>
        </p:nvSpPr>
        <p:spPr>
          <a:xfrm>
            <a:off x="4016712" y="2934334"/>
            <a:ext cx="315507" cy="35495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3090553-D858-16D7-1006-AE586C0F4071}"/>
              </a:ext>
            </a:extLst>
          </p:cNvPr>
          <p:cNvSpPr/>
          <p:nvPr/>
        </p:nvSpPr>
        <p:spPr>
          <a:xfrm rot="2700000">
            <a:off x="4081308" y="385442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4C0564-EC35-46FE-923B-83877D6F3A1F}"/>
              </a:ext>
            </a:extLst>
          </p:cNvPr>
          <p:cNvCxnSpPr/>
          <p:nvPr/>
        </p:nvCxnSpPr>
        <p:spPr>
          <a:xfrm>
            <a:off x="5330574" y="3699173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16">
            <a:extLst>
              <a:ext uri="{FF2B5EF4-FFF2-40B4-BE49-F238E27FC236}">
                <a16:creationId xmlns:a16="http://schemas.microsoft.com/office/drawing/2014/main" id="{143CC3C7-5B0E-4AC2-AE58-10E02DADF812}"/>
              </a:ext>
            </a:extLst>
          </p:cNvPr>
          <p:cNvSpPr/>
          <p:nvPr/>
        </p:nvSpPr>
        <p:spPr>
          <a:xfrm rot="19596544">
            <a:off x="4806633" y="345185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00048" y="310436"/>
            <a:ext cx="1024786" cy="947552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65" name="Google Shape;265;p64"/>
          <p:cNvSpPr txBox="1"/>
          <p:nvPr/>
        </p:nvSpPr>
        <p:spPr>
          <a:xfrm>
            <a:off x="663250" y="1327926"/>
            <a:ext cx="3302441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66" name="Google Shape;266;p64"/>
          <p:cNvSpPr txBox="1"/>
          <p:nvPr/>
        </p:nvSpPr>
        <p:spPr>
          <a:xfrm>
            <a:off x="861415" y="2040450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5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5327372" y="1342837"/>
            <a:ext cx="3677479" cy="38155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79216" y="4797832"/>
            <a:ext cx="264784" cy="3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84" name="Google Shape;284;p66"/>
          <p:cNvSpPr txBox="1"/>
          <p:nvPr/>
        </p:nvSpPr>
        <p:spPr>
          <a:xfrm>
            <a:off x="4767750" y="1532872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About the Dataset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162330" y="143938"/>
            <a:ext cx="4043036" cy="54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 Set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4767750" y="1863588"/>
            <a:ext cx="3704700" cy="238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dataset provides the following information regarding their customers. For the sake of brevity they will be grouped into 4 categories: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Demographics: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gender, age range, whether a customer has a partner or any dependents.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Account </a:t>
            </a: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information: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tenure, contract type, payment method, paperless billing, monthly and total charges.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 type: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services the customers have signed up for such as phone, internet, online security, streaming, etc.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churn: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whether or not a customer chooses to stay with the company.</a:t>
            </a:r>
            <a:endParaRPr lang="en-US" sz="1000" b="1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endParaRPr sz="1000" b="1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AC184-4EBF-E043-7EF8-A1764839D08C}"/>
              </a:ext>
            </a:extLst>
          </p:cNvPr>
          <p:cNvGrpSpPr/>
          <p:nvPr/>
        </p:nvGrpSpPr>
        <p:grpSpPr>
          <a:xfrm>
            <a:off x="1249973" y="2302080"/>
            <a:ext cx="2062760" cy="1143160"/>
            <a:chOff x="773154" y="3138879"/>
            <a:chExt cx="2862742" cy="15865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3BFE2F-B7E4-9D5F-D1E4-0F91D36906FA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22D65F-A3F1-607E-CF4B-7766E9930017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2468B8E-45D5-8743-BAF5-9744CB73F071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A004DD4-18E7-709B-FD6E-4184EFB0F57F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9" name="Rounded Rectangle 3">
                    <a:extLst>
                      <a:ext uri="{FF2B5EF4-FFF2-40B4-BE49-F238E27FC236}">
                        <a16:creationId xmlns:a16="http://schemas.microsoft.com/office/drawing/2014/main" id="{7F6CF23D-B562-AED8-4EA8-50B5D0B0B7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41CB112-4A39-A09E-7A6A-7842744CF0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Trapezoid 10">
                    <a:extLst>
                      <a:ext uri="{FF2B5EF4-FFF2-40B4-BE49-F238E27FC236}">
                        <a16:creationId xmlns:a16="http://schemas.microsoft.com/office/drawing/2014/main" id="{3E4D0C73-6974-E00C-0C00-C954775045C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DC655A-D499-82FC-0B5E-D49DFFEF7D19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BFB03B-32CE-2979-7AA6-C08A05806C47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6">
            <a:extLst>
              <a:ext uri="{FF2B5EF4-FFF2-40B4-BE49-F238E27FC236}">
                <a16:creationId xmlns:a16="http://schemas.microsoft.com/office/drawing/2014/main" id="{8D323D52-F330-016E-1757-885A3ED934AC}"/>
              </a:ext>
            </a:extLst>
          </p:cNvPr>
          <p:cNvGrpSpPr/>
          <p:nvPr/>
        </p:nvGrpSpPr>
        <p:grpSpPr>
          <a:xfrm>
            <a:off x="269178" y="763417"/>
            <a:ext cx="3676794" cy="3836980"/>
            <a:chOff x="725929" y="1905852"/>
            <a:chExt cx="3473716" cy="36250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90C5CA-CB8B-3DDA-9CAF-2F0C218768C5}"/>
                </a:ext>
              </a:extLst>
            </p:cNvPr>
            <p:cNvSpPr/>
            <p:nvPr/>
          </p:nvSpPr>
          <p:spPr>
            <a:xfrm>
              <a:off x="978961" y="2310223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E0D240-DC39-043C-E6B9-B929482E366B}"/>
                </a:ext>
              </a:extLst>
            </p:cNvPr>
            <p:cNvSpPr/>
            <p:nvPr/>
          </p:nvSpPr>
          <p:spPr>
            <a:xfrm>
              <a:off x="1996964" y="1905852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0BDE1B-4F90-1866-0429-5E566F9F2055}"/>
                </a:ext>
              </a:extLst>
            </p:cNvPr>
            <p:cNvSpPr/>
            <p:nvPr/>
          </p:nvSpPr>
          <p:spPr>
            <a:xfrm>
              <a:off x="725929" y="3846862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4F0A63-0782-2DE9-9721-9A4CF140B1D3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76B8CC-6A62-B7BD-47CA-9DAD00A6F173}"/>
              </a:ext>
            </a:extLst>
          </p:cNvPr>
          <p:cNvSpPr txBox="1"/>
          <p:nvPr/>
        </p:nvSpPr>
        <p:spPr>
          <a:xfrm>
            <a:off x="3669894" y="1115007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03E37-4EE4-6A22-E27E-71ECEBB2B1A0}"/>
              </a:ext>
            </a:extLst>
          </p:cNvPr>
          <p:cNvSpPr txBox="1"/>
          <p:nvPr/>
        </p:nvSpPr>
        <p:spPr>
          <a:xfrm>
            <a:off x="1567697" y="2608875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Kaggle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8266776-7F07-C8BD-517F-448418AFB6C9}"/>
              </a:ext>
            </a:extLst>
          </p:cNvPr>
          <p:cNvSpPr>
            <a:spLocks noChangeAspect="1"/>
          </p:cNvSpPr>
          <p:nvPr/>
        </p:nvSpPr>
        <p:spPr>
          <a:xfrm>
            <a:off x="503588" y="3071483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Donut 6">
            <a:extLst>
              <a:ext uri="{FF2B5EF4-FFF2-40B4-BE49-F238E27FC236}">
                <a16:creationId xmlns:a16="http://schemas.microsoft.com/office/drawing/2014/main" id="{F96009DD-1DF5-4A2E-2594-2D4EAE07E677}"/>
              </a:ext>
            </a:extLst>
          </p:cNvPr>
          <p:cNvSpPr>
            <a:spLocks noChangeAspect="1"/>
          </p:cNvSpPr>
          <p:nvPr/>
        </p:nvSpPr>
        <p:spPr>
          <a:xfrm>
            <a:off x="1867956" y="1033359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F820E4B-B58B-4752-8864-101DAAE2170E}"/>
              </a:ext>
            </a:extLst>
          </p:cNvPr>
          <p:cNvSpPr/>
          <p:nvPr/>
        </p:nvSpPr>
        <p:spPr>
          <a:xfrm>
            <a:off x="613648" y="1731045"/>
            <a:ext cx="521243" cy="4879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323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EE52BA0-5516-08A6-C1D8-46BF7EE745A6}"/>
              </a:ext>
            </a:extLst>
          </p:cNvPr>
          <p:cNvGrpSpPr/>
          <p:nvPr/>
        </p:nvGrpSpPr>
        <p:grpSpPr>
          <a:xfrm>
            <a:off x="603795" y="1063033"/>
            <a:ext cx="8108756" cy="3860799"/>
            <a:chOff x="603795" y="1063033"/>
            <a:chExt cx="8108756" cy="386079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14042A-4156-0D15-9D0F-876B348F98B5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524" name="Block Arc 523">
                <a:extLst>
                  <a:ext uri="{FF2B5EF4-FFF2-40B4-BE49-F238E27FC236}">
                    <a16:creationId xmlns:a16="http://schemas.microsoft.com/office/drawing/2014/main" id="{C83F9FBB-6CD7-3FF1-7CFF-242180AE72D9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70EFEFB3-2571-800A-DA96-EB1585D507D6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6A05F8A-0525-3CD7-1874-EBFC754A5C2D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0BC2F66-E77A-F85D-A267-E2A1F62D9AC4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D92A74AA-7A4F-538C-AA34-8B59C73870B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70A62743-B75A-320A-204A-9CA16197F36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72A1835-B03E-BA91-1B77-4D47F84E8CDA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73A58DF-DCE2-5DF6-07D5-310DDB91D1C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51E3E3BF-129D-168C-F743-9EBB300C13BE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C521130-19E2-0DDA-3948-35B4E253B2DE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606F0BA-377A-63BF-0446-75C66CE8692A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A2727973-0DB1-CB30-D615-D8BB9D9F1C06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20E61CE-E346-52EB-C181-08440A965C15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0AF3502D-7133-7150-34CB-7039E762998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13D3D908-C4F5-7DE6-8E94-A4B339826A09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DE6E0A08-AEFC-58F1-5E77-1EE0D039B1A4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B989B14-51DF-9C93-410F-74072B13CE45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AD36C84B-626F-A4E6-140D-C67D5B9DC56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3656AEC-8482-7C23-BF5A-B09CF8200112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1C3BEDAE-2EF2-A819-D5E2-0BF9715F74F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Chevron 19">
                <a:extLst>
                  <a:ext uri="{FF2B5EF4-FFF2-40B4-BE49-F238E27FC236}">
                    <a16:creationId xmlns:a16="http://schemas.microsoft.com/office/drawing/2014/main" id="{F601FE3A-CB50-69B4-CFD2-ABAC53FEF8B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5DD90F74-C466-FFF2-61FC-ED0D5857268F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2A6347B-7CF2-F951-A5B8-0EF51D1BF311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24">
                <a:extLst>
                  <a:ext uri="{FF2B5EF4-FFF2-40B4-BE49-F238E27FC236}">
                    <a16:creationId xmlns:a16="http://schemas.microsoft.com/office/drawing/2014/main" id="{37D631C5-B1A1-F164-29F3-1312B672E2A6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CF74B975-D233-5237-9F45-C7445DCA3846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AFF10041-3186-C268-0E30-13EBFBFA219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27">
                <a:extLst>
                  <a:ext uri="{FF2B5EF4-FFF2-40B4-BE49-F238E27FC236}">
                    <a16:creationId xmlns:a16="http://schemas.microsoft.com/office/drawing/2014/main" id="{23160AF3-F4BD-DF81-A539-0B9237C4F94C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E148D9AE-2016-452E-9AB2-93AA8A5F38B9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B42BD97-38B5-A223-D123-76EC7F76E88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30">
                <a:extLst>
                  <a:ext uri="{FF2B5EF4-FFF2-40B4-BE49-F238E27FC236}">
                    <a16:creationId xmlns:a16="http://schemas.microsoft.com/office/drawing/2014/main" id="{C5B5B893-DA8A-B22D-9D21-451ED66E9EE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1CD7B937-D075-EECB-1F73-1E72F8298A3E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504" name="TextBox 41">
                <a:extLst>
                  <a:ext uri="{FF2B5EF4-FFF2-40B4-BE49-F238E27FC236}">
                    <a16:creationId xmlns:a16="http://schemas.microsoft.com/office/drawing/2014/main" id="{1C18B4E5-F7A6-98EE-30EF-755F744D9BD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Roles adjustment</a:t>
                </a:r>
              </a:p>
            </p:txBody>
          </p:sp>
          <p:sp>
            <p:nvSpPr>
              <p:cNvPr id="505" name="TextBox 42">
                <a:extLst>
                  <a:ext uri="{FF2B5EF4-FFF2-40B4-BE49-F238E27FC236}">
                    <a16:creationId xmlns:a16="http://schemas.microsoft.com/office/drawing/2014/main" id="{B3308B54-2826-3400-848D-5FA7AFA2B8C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579A3DF8-627C-820A-584E-1459F1EA379B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502" name="TextBox 44">
                <a:extLst>
                  <a:ext uri="{FF2B5EF4-FFF2-40B4-BE49-F238E27FC236}">
                    <a16:creationId xmlns:a16="http://schemas.microsoft.com/office/drawing/2014/main" id="{35770D92-CD6E-3BF3-BE76-83889F8CDCC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basic model</a:t>
                </a:r>
              </a:p>
            </p:txBody>
          </p:sp>
          <p:sp>
            <p:nvSpPr>
              <p:cNvPr id="503" name="TextBox 45">
                <a:extLst>
                  <a:ext uri="{FF2B5EF4-FFF2-40B4-BE49-F238E27FC236}">
                    <a16:creationId xmlns:a16="http://schemas.microsoft.com/office/drawing/2014/main" id="{E5CA0697-D708-685A-1B2A-D349354FB41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9AF7CA3-F8C3-020A-1B2C-106F431EE1CB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863358"/>
              <a:chOff x="803640" y="3362835"/>
              <a:chExt cx="2059657" cy="863358"/>
            </a:xfrm>
          </p:grpSpPr>
          <p:sp>
            <p:nvSpPr>
              <p:cNvPr id="500" name="TextBox 47">
                <a:extLst>
                  <a:ext uri="{FF2B5EF4-FFF2-40B4-BE49-F238E27FC236}">
                    <a16:creationId xmlns:a16="http://schemas.microsoft.com/office/drawing/2014/main" id="{B92768A3-5D24-EB7F-C46F-4CE418D7DEE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Tunning</a:t>
                </a:r>
              </a:p>
            </p:txBody>
          </p:sp>
          <p:sp>
            <p:nvSpPr>
              <p:cNvPr id="501" name="TextBox 48">
                <a:extLst>
                  <a:ext uri="{FF2B5EF4-FFF2-40B4-BE49-F238E27FC236}">
                    <a16:creationId xmlns:a16="http://schemas.microsoft.com/office/drawing/2014/main" id="{F03B3F53-84B7-3BC4-9CC7-7F47BEAE4D6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7" name="Google Shape;344;p71">
              <a:extLst>
                <a:ext uri="{FF2B5EF4-FFF2-40B4-BE49-F238E27FC236}">
                  <a16:creationId xmlns:a16="http://schemas.microsoft.com/office/drawing/2014/main" id="{101CEFD6-1DF1-9445-5868-FA457E91E617}"/>
                </a:ext>
              </a:extLst>
            </p:cNvPr>
            <p:cNvSpPr txBox="1"/>
            <p:nvPr/>
          </p:nvSpPr>
          <p:spPr>
            <a:xfrm>
              <a:off x="1362684" y="1068824"/>
              <a:ext cx="53857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1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81C0EA74-B5FD-E25F-5C5E-95C5EF176DD8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863358"/>
              <a:chOff x="3631917" y="3349754"/>
              <a:chExt cx="2059657" cy="863358"/>
            </a:xfrm>
          </p:grpSpPr>
          <p:sp>
            <p:nvSpPr>
              <p:cNvPr id="529" name="TextBox 41">
                <a:extLst>
                  <a:ext uri="{FF2B5EF4-FFF2-40B4-BE49-F238E27FC236}">
                    <a16:creationId xmlns:a16="http://schemas.microsoft.com/office/drawing/2014/main" id="{FB4C6084-D666-C73B-2B2E-1896E5FEDBE2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PPT</a:t>
                </a:r>
              </a:p>
            </p:txBody>
          </p:sp>
          <p:sp>
            <p:nvSpPr>
              <p:cNvPr id="530" name="TextBox 42">
                <a:extLst>
                  <a:ext uri="{FF2B5EF4-FFF2-40B4-BE49-F238E27FC236}">
                    <a16:creationId xmlns:a16="http://schemas.microsoft.com/office/drawing/2014/main" id="{2CCE4519-8925-2897-EA06-3B5A47F9FF5F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5DB85B1-6750-0AA6-1414-90600E801C6E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678692"/>
              <a:chOff x="-1981556" y="3342223"/>
              <a:chExt cx="2059657" cy="678692"/>
            </a:xfrm>
          </p:grpSpPr>
          <p:sp>
            <p:nvSpPr>
              <p:cNvPr id="532" name="TextBox 41">
                <a:extLst>
                  <a:ext uri="{FF2B5EF4-FFF2-40B4-BE49-F238E27FC236}">
                    <a16:creationId xmlns:a16="http://schemas.microsoft.com/office/drawing/2014/main" id="{B38C6671-6074-3625-816D-89F76D69B52D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Slides fixation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Presentation Rehearsal</a:t>
                </a:r>
              </a:p>
            </p:txBody>
          </p:sp>
          <p:sp>
            <p:nvSpPr>
              <p:cNvPr id="533" name="TextBox 42">
                <a:extLst>
                  <a:ext uri="{FF2B5EF4-FFF2-40B4-BE49-F238E27FC236}">
                    <a16:creationId xmlns:a16="http://schemas.microsoft.com/office/drawing/2014/main" id="{413A5640-4393-E7F5-6C35-AA7EE0142F63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Presentation Preparation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4" name="Google Shape;344;p71">
              <a:extLst>
                <a:ext uri="{FF2B5EF4-FFF2-40B4-BE49-F238E27FC236}">
                  <a16:creationId xmlns:a16="http://schemas.microsoft.com/office/drawing/2014/main" id="{909FFB13-98DC-DB75-7EAE-577F6BF0BF4F}"/>
                </a:ext>
              </a:extLst>
            </p:cNvPr>
            <p:cNvSpPr txBox="1"/>
            <p:nvPr/>
          </p:nvSpPr>
          <p:spPr>
            <a:xfrm>
              <a:off x="4043558" y="1063033"/>
              <a:ext cx="603928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2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344;p71">
              <a:extLst>
                <a:ext uri="{FF2B5EF4-FFF2-40B4-BE49-F238E27FC236}">
                  <a16:creationId xmlns:a16="http://schemas.microsoft.com/office/drawing/2014/main" id="{4BB12E00-8336-04D5-9241-8B49BD785D1D}"/>
                </a:ext>
              </a:extLst>
            </p:cNvPr>
            <p:cNvSpPr txBox="1"/>
            <p:nvPr/>
          </p:nvSpPr>
          <p:spPr>
            <a:xfrm>
              <a:off x="6746323" y="1068045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3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344;p71">
              <a:extLst>
                <a:ext uri="{FF2B5EF4-FFF2-40B4-BE49-F238E27FC236}">
                  <a16:creationId xmlns:a16="http://schemas.microsoft.com/office/drawing/2014/main" id="{FB67185C-3A02-39E6-62C2-2CD5C47F4C2B}"/>
                </a:ext>
              </a:extLst>
            </p:cNvPr>
            <p:cNvSpPr txBox="1"/>
            <p:nvPr/>
          </p:nvSpPr>
          <p:spPr>
            <a:xfrm>
              <a:off x="5349945" y="2809049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4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344;p71">
              <a:extLst>
                <a:ext uri="{FF2B5EF4-FFF2-40B4-BE49-F238E27FC236}">
                  <a16:creationId xmlns:a16="http://schemas.microsoft.com/office/drawing/2014/main" id="{26558C5D-1111-3082-479F-84FF867C2E72}"/>
                </a:ext>
              </a:extLst>
            </p:cNvPr>
            <p:cNvSpPr txBox="1"/>
            <p:nvPr/>
          </p:nvSpPr>
          <p:spPr>
            <a:xfrm>
              <a:off x="2663258" y="2819674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5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2" name="Google Shape;1603;p52">
              <a:extLst>
                <a:ext uri="{FF2B5EF4-FFF2-40B4-BE49-F238E27FC236}">
                  <a16:creationId xmlns:a16="http://schemas.microsoft.com/office/drawing/2014/main" id="{ABCF582C-B79D-88B6-4DB7-0468806079E6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563" name="Google Shape;1604;p52">
                <a:extLst>
                  <a:ext uri="{FF2B5EF4-FFF2-40B4-BE49-F238E27FC236}">
                    <a16:creationId xmlns:a16="http://schemas.microsoft.com/office/drawing/2014/main" id="{82217716-2127-04FA-B6E8-2311EC7D99F8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4" name="Google Shape;1605;p52">
                <a:extLst>
                  <a:ext uri="{FF2B5EF4-FFF2-40B4-BE49-F238E27FC236}">
                    <a16:creationId xmlns:a16="http://schemas.microsoft.com/office/drawing/2014/main" id="{E852DF23-E671-57D6-2F03-B65A1007496A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5" name="Google Shape;1606;p52">
                <a:extLst>
                  <a:ext uri="{FF2B5EF4-FFF2-40B4-BE49-F238E27FC236}">
                    <a16:creationId xmlns:a16="http://schemas.microsoft.com/office/drawing/2014/main" id="{185373CD-659C-6268-E231-5629346E8EDA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6" name="Google Shape;1607;p52">
                <a:extLst>
                  <a:ext uri="{FF2B5EF4-FFF2-40B4-BE49-F238E27FC236}">
                    <a16:creationId xmlns:a16="http://schemas.microsoft.com/office/drawing/2014/main" id="{3B9B968B-9AD6-26D4-8754-C284E50E2FED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7" name="Google Shape;1608;p52">
                <a:extLst>
                  <a:ext uri="{FF2B5EF4-FFF2-40B4-BE49-F238E27FC236}">
                    <a16:creationId xmlns:a16="http://schemas.microsoft.com/office/drawing/2014/main" id="{62220467-6269-34BE-9293-65F31376A303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8" name="Google Shape;1609;p52">
                <a:extLst>
                  <a:ext uri="{FF2B5EF4-FFF2-40B4-BE49-F238E27FC236}">
                    <a16:creationId xmlns:a16="http://schemas.microsoft.com/office/drawing/2014/main" id="{548C6C0A-0593-E82A-185B-BA914DBE86A8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9" name="Google Shape;1610;p52">
                <a:extLst>
                  <a:ext uri="{FF2B5EF4-FFF2-40B4-BE49-F238E27FC236}">
                    <a16:creationId xmlns:a16="http://schemas.microsoft.com/office/drawing/2014/main" id="{079B70BC-130F-E815-3978-E9BE0AD83A86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0" name="Google Shape;1611;p52">
                <a:extLst>
                  <a:ext uri="{FF2B5EF4-FFF2-40B4-BE49-F238E27FC236}">
                    <a16:creationId xmlns:a16="http://schemas.microsoft.com/office/drawing/2014/main" id="{03867508-2387-DBDE-5089-3DAEC92D066E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Google Shape;1612;p52">
                <a:extLst>
                  <a:ext uri="{FF2B5EF4-FFF2-40B4-BE49-F238E27FC236}">
                    <a16:creationId xmlns:a16="http://schemas.microsoft.com/office/drawing/2014/main" id="{F0F83218-B626-A79D-BBF4-37181902F35D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Google Shape;1613;p52">
                <a:extLst>
                  <a:ext uri="{FF2B5EF4-FFF2-40B4-BE49-F238E27FC236}">
                    <a16:creationId xmlns:a16="http://schemas.microsoft.com/office/drawing/2014/main" id="{5E5C3034-B640-4417-8E92-F9ADC1238CE7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Google Shape;1614;p52">
                <a:extLst>
                  <a:ext uri="{FF2B5EF4-FFF2-40B4-BE49-F238E27FC236}">
                    <a16:creationId xmlns:a16="http://schemas.microsoft.com/office/drawing/2014/main" id="{C1A25DCD-9892-D3A4-5B99-F14A2875F5A2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Google Shape;1615;p52">
                <a:extLst>
                  <a:ext uri="{FF2B5EF4-FFF2-40B4-BE49-F238E27FC236}">
                    <a16:creationId xmlns:a16="http://schemas.microsoft.com/office/drawing/2014/main" id="{296E373D-2414-5C62-AF16-3062ADD672F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5" name="Google Shape;1616;p52">
                <a:extLst>
                  <a:ext uri="{FF2B5EF4-FFF2-40B4-BE49-F238E27FC236}">
                    <a16:creationId xmlns:a16="http://schemas.microsoft.com/office/drawing/2014/main" id="{13953708-8D6A-BB08-B225-A511744735B6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6" name="Google Shape;1617;p52">
                <a:extLst>
                  <a:ext uri="{FF2B5EF4-FFF2-40B4-BE49-F238E27FC236}">
                    <a16:creationId xmlns:a16="http://schemas.microsoft.com/office/drawing/2014/main" id="{4CE54DF0-A21C-F776-1484-7B478FB0BAAB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7" name="Google Shape;1618;p52">
                <a:extLst>
                  <a:ext uri="{FF2B5EF4-FFF2-40B4-BE49-F238E27FC236}">
                    <a16:creationId xmlns:a16="http://schemas.microsoft.com/office/drawing/2014/main" id="{60C6972B-6377-0BF6-DA67-23023666DCE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8" name="Google Shape;1619;p52">
                <a:extLst>
                  <a:ext uri="{FF2B5EF4-FFF2-40B4-BE49-F238E27FC236}">
                    <a16:creationId xmlns:a16="http://schemas.microsoft.com/office/drawing/2014/main" id="{823F2182-DCCC-D531-C562-9EB10845A74F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9" name="Google Shape;1620;p52">
                <a:extLst>
                  <a:ext uri="{FF2B5EF4-FFF2-40B4-BE49-F238E27FC236}">
                    <a16:creationId xmlns:a16="http://schemas.microsoft.com/office/drawing/2014/main" id="{B4D1A59D-F2A5-CED4-5A86-5080B09AF5FB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0" name="Google Shape;1621;p52">
                <a:extLst>
                  <a:ext uri="{FF2B5EF4-FFF2-40B4-BE49-F238E27FC236}">
                    <a16:creationId xmlns:a16="http://schemas.microsoft.com/office/drawing/2014/main" id="{5FAC2E19-AC3F-686A-3410-0A8640395E5C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1" name="Google Shape;1622;p52">
                <a:extLst>
                  <a:ext uri="{FF2B5EF4-FFF2-40B4-BE49-F238E27FC236}">
                    <a16:creationId xmlns:a16="http://schemas.microsoft.com/office/drawing/2014/main" id="{F3F0B862-CF4F-BC70-4CC7-B9B4B0DD5EA9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5" name="Google Shape;1685;p52">
              <a:extLst>
                <a:ext uri="{FF2B5EF4-FFF2-40B4-BE49-F238E27FC236}">
                  <a16:creationId xmlns:a16="http://schemas.microsoft.com/office/drawing/2014/main" id="{1DD01BB4-1D4A-31F9-F2C3-49CAA28F8070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596" name="Google Shape;1686;p52">
                <a:extLst>
                  <a:ext uri="{FF2B5EF4-FFF2-40B4-BE49-F238E27FC236}">
                    <a16:creationId xmlns:a16="http://schemas.microsoft.com/office/drawing/2014/main" id="{65BF790D-E9A7-A7F7-1E53-73F3B4896F4D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7" name="Google Shape;1687;p52">
                <a:extLst>
                  <a:ext uri="{FF2B5EF4-FFF2-40B4-BE49-F238E27FC236}">
                    <a16:creationId xmlns:a16="http://schemas.microsoft.com/office/drawing/2014/main" id="{8F3DDE5B-1C63-60D9-A277-7C02C22466B5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8" name="Google Shape;1688;p52">
                <a:extLst>
                  <a:ext uri="{FF2B5EF4-FFF2-40B4-BE49-F238E27FC236}">
                    <a16:creationId xmlns:a16="http://schemas.microsoft.com/office/drawing/2014/main" id="{D9FF2D0E-AD14-EBD0-C4E1-A8BDFC7D56B7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9" name="Google Shape;1689;p52">
                <a:extLst>
                  <a:ext uri="{FF2B5EF4-FFF2-40B4-BE49-F238E27FC236}">
                    <a16:creationId xmlns:a16="http://schemas.microsoft.com/office/drawing/2014/main" id="{C748143B-4B32-B96A-88E7-6951EC897058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0" name="Google Shape;1690;p52">
                <a:extLst>
                  <a:ext uri="{FF2B5EF4-FFF2-40B4-BE49-F238E27FC236}">
                    <a16:creationId xmlns:a16="http://schemas.microsoft.com/office/drawing/2014/main" id="{072A716F-C641-C2DC-869D-4BDA66E302DB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1" name="Google Shape;1691;p52">
                <a:extLst>
                  <a:ext uri="{FF2B5EF4-FFF2-40B4-BE49-F238E27FC236}">
                    <a16:creationId xmlns:a16="http://schemas.microsoft.com/office/drawing/2014/main" id="{681CA155-77BB-1FAC-8442-C586F5F7F6F0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2" name="Google Shape;1692;p52">
                <a:extLst>
                  <a:ext uri="{FF2B5EF4-FFF2-40B4-BE49-F238E27FC236}">
                    <a16:creationId xmlns:a16="http://schemas.microsoft.com/office/drawing/2014/main" id="{0F8BA9B8-1FED-6558-E436-1D870836685D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3" name="Google Shape;1693;p52">
                <a:extLst>
                  <a:ext uri="{FF2B5EF4-FFF2-40B4-BE49-F238E27FC236}">
                    <a16:creationId xmlns:a16="http://schemas.microsoft.com/office/drawing/2014/main" id="{59C1AFE8-F972-2DEB-3BAF-862334AB6612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4" name="Google Shape;1694;p52">
                <a:extLst>
                  <a:ext uri="{FF2B5EF4-FFF2-40B4-BE49-F238E27FC236}">
                    <a16:creationId xmlns:a16="http://schemas.microsoft.com/office/drawing/2014/main" id="{DAA5EFB9-B982-3F0D-AB6C-FC38D9AC1E70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5" name="Google Shape;1695;p52">
                <a:extLst>
                  <a:ext uri="{FF2B5EF4-FFF2-40B4-BE49-F238E27FC236}">
                    <a16:creationId xmlns:a16="http://schemas.microsoft.com/office/drawing/2014/main" id="{5431ABA9-C19C-41F4-AB2D-35F5DD36FC59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6" name="Google Shape;1696;p52">
                <a:extLst>
                  <a:ext uri="{FF2B5EF4-FFF2-40B4-BE49-F238E27FC236}">
                    <a16:creationId xmlns:a16="http://schemas.microsoft.com/office/drawing/2014/main" id="{B5B5E14D-564F-DCAC-1AF9-832350A9878D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7" name="Google Shape;1697;p52">
                <a:extLst>
                  <a:ext uri="{FF2B5EF4-FFF2-40B4-BE49-F238E27FC236}">
                    <a16:creationId xmlns:a16="http://schemas.microsoft.com/office/drawing/2014/main" id="{AD83BF83-AB0D-E25E-CADF-22D1A3E6B26B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8" name="Google Shape;1623;p52">
              <a:extLst>
                <a:ext uri="{FF2B5EF4-FFF2-40B4-BE49-F238E27FC236}">
                  <a16:creationId xmlns:a16="http://schemas.microsoft.com/office/drawing/2014/main" id="{A6812DDB-FA20-3891-6E76-877A9E8EBEC7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609" name="Google Shape;1624;p52">
                <a:extLst>
                  <a:ext uri="{FF2B5EF4-FFF2-40B4-BE49-F238E27FC236}">
                    <a16:creationId xmlns:a16="http://schemas.microsoft.com/office/drawing/2014/main" id="{BB47DBC2-8465-6BC4-5B6F-2F5177B52A7A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0" name="Google Shape;1625;p52">
                <a:extLst>
                  <a:ext uri="{FF2B5EF4-FFF2-40B4-BE49-F238E27FC236}">
                    <a16:creationId xmlns:a16="http://schemas.microsoft.com/office/drawing/2014/main" id="{9467A606-6ACA-3126-0BA3-51B85F02D521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1" name="Google Shape;1626;p52">
                <a:extLst>
                  <a:ext uri="{FF2B5EF4-FFF2-40B4-BE49-F238E27FC236}">
                    <a16:creationId xmlns:a16="http://schemas.microsoft.com/office/drawing/2014/main" id="{1A5FDDAE-9BEE-9A9C-3451-4B05581EC1F0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2" name="Google Shape;1627;p52">
                <a:extLst>
                  <a:ext uri="{FF2B5EF4-FFF2-40B4-BE49-F238E27FC236}">
                    <a16:creationId xmlns:a16="http://schemas.microsoft.com/office/drawing/2014/main" id="{6146CA9A-40A7-8D79-709B-ED3D76B5B1EA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3" name="Google Shape;1628;p52">
                <a:extLst>
                  <a:ext uri="{FF2B5EF4-FFF2-40B4-BE49-F238E27FC236}">
                    <a16:creationId xmlns:a16="http://schemas.microsoft.com/office/drawing/2014/main" id="{55AD206A-751C-72D9-F599-AFD5299CC0C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4" name="Google Shape;1629;p52">
                <a:extLst>
                  <a:ext uri="{FF2B5EF4-FFF2-40B4-BE49-F238E27FC236}">
                    <a16:creationId xmlns:a16="http://schemas.microsoft.com/office/drawing/2014/main" id="{F0B253B9-A3AF-9937-5E02-8A8E1B98A1C1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5" name="Google Shape;1630;p52">
                <a:extLst>
                  <a:ext uri="{FF2B5EF4-FFF2-40B4-BE49-F238E27FC236}">
                    <a16:creationId xmlns:a16="http://schemas.microsoft.com/office/drawing/2014/main" id="{69F9A529-61EA-7513-395F-32EF1BBFA4F2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6" name="Google Shape;1631;p52">
                <a:extLst>
                  <a:ext uri="{FF2B5EF4-FFF2-40B4-BE49-F238E27FC236}">
                    <a16:creationId xmlns:a16="http://schemas.microsoft.com/office/drawing/2014/main" id="{98E1AD53-0867-B68A-51D4-03CA47E0BE81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7" name="Google Shape;1632;p52">
                <a:extLst>
                  <a:ext uri="{FF2B5EF4-FFF2-40B4-BE49-F238E27FC236}">
                    <a16:creationId xmlns:a16="http://schemas.microsoft.com/office/drawing/2014/main" id="{BCD53D92-F014-EDDA-4B12-3A556C40998B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8" name="Google Shape;1633;p52">
                <a:extLst>
                  <a:ext uri="{FF2B5EF4-FFF2-40B4-BE49-F238E27FC236}">
                    <a16:creationId xmlns:a16="http://schemas.microsoft.com/office/drawing/2014/main" id="{F8D4D5EB-EE09-8D1B-B342-909C53515FE9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9" name="Google Shape;1634;p52">
                <a:extLst>
                  <a:ext uri="{FF2B5EF4-FFF2-40B4-BE49-F238E27FC236}">
                    <a16:creationId xmlns:a16="http://schemas.microsoft.com/office/drawing/2014/main" id="{2280B53E-21BF-479E-BD6E-3A79E88DA08B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0" name="Google Shape;1635;p52">
                <a:extLst>
                  <a:ext uri="{FF2B5EF4-FFF2-40B4-BE49-F238E27FC236}">
                    <a16:creationId xmlns:a16="http://schemas.microsoft.com/office/drawing/2014/main" id="{0070CD6A-DE54-342A-C055-2BD8DE10555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1" name="Google Shape;1636;p52">
                <a:extLst>
                  <a:ext uri="{FF2B5EF4-FFF2-40B4-BE49-F238E27FC236}">
                    <a16:creationId xmlns:a16="http://schemas.microsoft.com/office/drawing/2014/main" id="{1DF0ECD9-E939-C200-7D5B-BAF3567AC7D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2" name="Google Shape;1637;p52">
                <a:extLst>
                  <a:ext uri="{FF2B5EF4-FFF2-40B4-BE49-F238E27FC236}">
                    <a16:creationId xmlns:a16="http://schemas.microsoft.com/office/drawing/2014/main" id="{4A63D031-F750-8AAE-D689-C7BF29A08D96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3" name="Google Shape;1638;p52">
                <a:extLst>
                  <a:ext uri="{FF2B5EF4-FFF2-40B4-BE49-F238E27FC236}">
                    <a16:creationId xmlns:a16="http://schemas.microsoft.com/office/drawing/2014/main" id="{985B48B9-852F-63ED-3C0B-5C24017D7485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4" name="Google Shape;1639;p52">
                <a:extLst>
                  <a:ext uri="{FF2B5EF4-FFF2-40B4-BE49-F238E27FC236}">
                    <a16:creationId xmlns:a16="http://schemas.microsoft.com/office/drawing/2014/main" id="{52B2A7B9-0138-9651-C450-B7FB3A256993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5" name="Google Shape;1640;p52">
                <a:extLst>
                  <a:ext uri="{FF2B5EF4-FFF2-40B4-BE49-F238E27FC236}">
                    <a16:creationId xmlns:a16="http://schemas.microsoft.com/office/drawing/2014/main" id="{4AB41B1E-6141-F0DF-288F-9EB4960D176B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6" name="Google Shape;1641;p52">
                <a:extLst>
                  <a:ext uri="{FF2B5EF4-FFF2-40B4-BE49-F238E27FC236}">
                    <a16:creationId xmlns:a16="http://schemas.microsoft.com/office/drawing/2014/main" id="{20D17453-2D2C-5746-98D2-A1289464ADD6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7" name="Google Shape;1642;p52">
                <a:extLst>
                  <a:ext uri="{FF2B5EF4-FFF2-40B4-BE49-F238E27FC236}">
                    <a16:creationId xmlns:a16="http://schemas.microsoft.com/office/drawing/2014/main" id="{A6DE0D5A-BC4C-BE45-4980-35343C34700A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Google Shape;1643;p52">
                <a:extLst>
                  <a:ext uri="{FF2B5EF4-FFF2-40B4-BE49-F238E27FC236}">
                    <a16:creationId xmlns:a16="http://schemas.microsoft.com/office/drawing/2014/main" id="{539162F6-6795-D3B1-AC66-7D234C2D5FB7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9" name="Google Shape;1644;p52">
                <a:extLst>
                  <a:ext uri="{FF2B5EF4-FFF2-40B4-BE49-F238E27FC236}">
                    <a16:creationId xmlns:a16="http://schemas.microsoft.com/office/drawing/2014/main" id="{0E198A14-6C3A-9637-8AE4-F6BF10A16D66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0" name="Google Shape;1645;p52">
                <a:extLst>
                  <a:ext uri="{FF2B5EF4-FFF2-40B4-BE49-F238E27FC236}">
                    <a16:creationId xmlns:a16="http://schemas.microsoft.com/office/drawing/2014/main" id="{B6E024D1-D071-A75B-6604-B3311656E90F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1" name="Google Shape;1646;p52">
                <a:extLst>
                  <a:ext uri="{FF2B5EF4-FFF2-40B4-BE49-F238E27FC236}">
                    <a16:creationId xmlns:a16="http://schemas.microsoft.com/office/drawing/2014/main" id="{4F38BCA2-146A-8B9B-C75C-B32ADEBA52B1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2" name="Google Shape;1647;p52">
                <a:extLst>
                  <a:ext uri="{FF2B5EF4-FFF2-40B4-BE49-F238E27FC236}">
                    <a16:creationId xmlns:a16="http://schemas.microsoft.com/office/drawing/2014/main" id="{857F73F6-EA8D-7EF6-3FF1-2818C72844CE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3" name="Google Shape;1648;p52">
                <a:extLst>
                  <a:ext uri="{FF2B5EF4-FFF2-40B4-BE49-F238E27FC236}">
                    <a16:creationId xmlns:a16="http://schemas.microsoft.com/office/drawing/2014/main" id="{65E3C228-9749-780A-D15F-BF0D5C028D95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4" name="Google Shape;1649;p52">
                <a:extLst>
                  <a:ext uri="{FF2B5EF4-FFF2-40B4-BE49-F238E27FC236}">
                    <a16:creationId xmlns:a16="http://schemas.microsoft.com/office/drawing/2014/main" id="{24CE07A7-A5B4-8A3B-57C7-FCE993BDB141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5" name="Google Shape;1650;p52">
                <a:extLst>
                  <a:ext uri="{FF2B5EF4-FFF2-40B4-BE49-F238E27FC236}">
                    <a16:creationId xmlns:a16="http://schemas.microsoft.com/office/drawing/2014/main" id="{E07836C0-A8B0-D155-B70C-1B465B88161D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Google Shape;1651;p52">
                <a:extLst>
                  <a:ext uri="{FF2B5EF4-FFF2-40B4-BE49-F238E27FC236}">
                    <a16:creationId xmlns:a16="http://schemas.microsoft.com/office/drawing/2014/main" id="{868A2C8D-6B4E-E9DD-3E72-8C785F5C2356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7" name="Google Shape;1652;p52">
                <a:extLst>
                  <a:ext uri="{FF2B5EF4-FFF2-40B4-BE49-F238E27FC236}">
                    <a16:creationId xmlns:a16="http://schemas.microsoft.com/office/drawing/2014/main" id="{AD93040C-EC0C-D89A-D99B-A33FE2D2C1F5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8" name="Google Shape;1653;p52">
                <a:extLst>
                  <a:ext uri="{FF2B5EF4-FFF2-40B4-BE49-F238E27FC236}">
                    <a16:creationId xmlns:a16="http://schemas.microsoft.com/office/drawing/2014/main" id="{F73F2953-48A8-123F-10A7-57739F7CAB55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9" name="Google Shape;1654;p52">
                <a:extLst>
                  <a:ext uri="{FF2B5EF4-FFF2-40B4-BE49-F238E27FC236}">
                    <a16:creationId xmlns:a16="http://schemas.microsoft.com/office/drawing/2014/main" id="{23B7C073-A54D-D9CE-0665-24AF94279A23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0" name="Google Shape;1655;p52">
                <a:extLst>
                  <a:ext uri="{FF2B5EF4-FFF2-40B4-BE49-F238E27FC236}">
                    <a16:creationId xmlns:a16="http://schemas.microsoft.com/office/drawing/2014/main" id="{A7B42FA6-CFC0-6798-A8CF-EFC2783FC92B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1" name="Google Shape;1656;p52">
                <a:extLst>
                  <a:ext uri="{FF2B5EF4-FFF2-40B4-BE49-F238E27FC236}">
                    <a16:creationId xmlns:a16="http://schemas.microsoft.com/office/drawing/2014/main" id="{64BD0BC3-AF1C-6467-CD0C-3928C8CBB169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2" name="Google Shape;1657;p52">
                <a:extLst>
                  <a:ext uri="{FF2B5EF4-FFF2-40B4-BE49-F238E27FC236}">
                    <a16:creationId xmlns:a16="http://schemas.microsoft.com/office/drawing/2014/main" id="{5A1E2D94-FD5D-1E1B-7DE2-C44CA6F6D799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Google Shape;1658;p52">
                <a:extLst>
                  <a:ext uri="{FF2B5EF4-FFF2-40B4-BE49-F238E27FC236}">
                    <a16:creationId xmlns:a16="http://schemas.microsoft.com/office/drawing/2014/main" id="{E1A374A8-DA92-0102-8A00-A13CD649D912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4" name="Google Shape;1659;p52">
                <a:extLst>
                  <a:ext uri="{FF2B5EF4-FFF2-40B4-BE49-F238E27FC236}">
                    <a16:creationId xmlns:a16="http://schemas.microsoft.com/office/drawing/2014/main" id="{F748D7FF-6C89-B8C1-E334-8EA81A6CFC7C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5" name="Google Shape;1660;p52">
                <a:extLst>
                  <a:ext uri="{FF2B5EF4-FFF2-40B4-BE49-F238E27FC236}">
                    <a16:creationId xmlns:a16="http://schemas.microsoft.com/office/drawing/2014/main" id="{05F2877F-3BDE-F1B2-D71D-82E92E452752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6" name="Google Shape;1661;p52">
                <a:extLst>
                  <a:ext uri="{FF2B5EF4-FFF2-40B4-BE49-F238E27FC236}">
                    <a16:creationId xmlns:a16="http://schemas.microsoft.com/office/drawing/2014/main" id="{C38359C8-5F85-7506-D9AE-B6EFA2E9AA8B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7" name="Google Shape;1662;p52">
                <a:extLst>
                  <a:ext uri="{FF2B5EF4-FFF2-40B4-BE49-F238E27FC236}">
                    <a16:creationId xmlns:a16="http://schemas.microsoft.com/office/drawing/2014/main" id="{D496BAA5-6477-EB41-031C-99DA4E022D64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8" name="Google Shape;1663;p52">
                <a:extLst>
                  <a:ext uri="{FF2B5EF4-FFF2-40B4-BE49-F238E27FC236}">
                    <a16:creationId xmlns:a16="http://schemas.microsoft.com/office/drawing/2014/main" id="{7589C396-18F9-44B6-F44A-EC532009C297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9" name="Google Shape;1664;p52">
                <a:extLst>
                  <a:ext uri="{FF2B5EF4-FFF2-40B4-BE49-F238E27FC236}">
                    <a16:creationId xmlns:a16="http://schemas.microsoft.com/office/drawing/2014/main" id="{23C779E3-07CC-9BA8-B652-F142E93992FE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0" name="Google Shape;1665;p52">
                <a:extLst>
                  <a:ext uri="{FF2B5EF4-FFF2-40B4-BE49-F238E27FC236}">
                    <a16:creationId xmlns:a16="http://schemas.microsoft.com/office/drawing/2014/main" id="{DDDC850C-BBE8-EEBF-01F5-7F7074A535A4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1" name="Google Shape;1666;p52">
                <a:extLst>
                  <a:ext uri="{FF2B5EF4-FFF2-40B4-BE49-F238E27FC236}">
                    <a16:creationId xmlns:a16="http://schemas.microsoft.com/office/drawing/2014/main" id="{9DE0CDEF-44FF-795B-6A32-C87D96DDABAD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2" name="Google Shape;1667;p52">
                <a:extLst>
                  <a:ext uri="{FF2B5EF4-FFF2-40B4-BE49-F238E27FC236}">
                    <a16:creationId xmlns:a16="http://schemas.microsoft.com/office/drawing/2014/main" id="{3DD5ABD7-52E5-8AAC-4F50-DAD8084F591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3" name="Google Shape;1668;p52">
                <a:extLst>
                  <a:ext uri="{FF2B5EF4-FFF2-40B4-BE49-F238E27FC236}">
                    <a16:creationId xmlns:a16="http://schemas.microsoft.com/office/drawing/2014/main" id="{A31613C0-67AE-4194-80A3-C8AB164C10BD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4" name="Google Shape;1669;p52">
                <a:extLst>
                  <a:ext uri="{FF2B5EF4-FFF2-40B4-BE49-F238E27FC236}">
                    <a16:creationId xmlns:a16="http://schemas.microsoft.com/office/drawing/2014/main" id="{CC019877-0297-458C-E5BF-7954BD7F2F99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5" name="Google Shape;1670;p52">
                <a:extLst>
                  <a:ext uri="{FF2B5EF4-FFF2-40B4-BE49-F238E27FC236}">
                    <a16:creationId xmlns:a16="http://schemas.microsoft.com/office/drawing/2014/main" id="{436EA9AD-A173-579C-1C01-A9A82C5A00FD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6" name="Google Shape;1671;p52">
                <a:extLst>
                  <a:ext uri="{FF2B5EF4-FFF2-40B4-BE49-F238E27FC236}">
                    <a16:creationId xmlns:a16="http://schemas.microsoft.com/office/drawing/2014/main" id="{CEBBFD49-F33B-96A7-4016-131BA12B930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7" name="Google Shape;1672;p52">
                <a:extLst>
                  <a:ext uri="{FF2B5EF4-FFF2-40B4-BE49-F238E27FC236}">
                    <a16:creationId xmlns:a16="http://schemas.microsoft.com/office/drawing/2014/main" id="{C13C310E-2203-BA57-319A-E71F35739F6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3" name="Google Shape;969;p43">
              <a:extLst>
                <a:ext uri="{FF2B5EF4-FFF2-40B4-BE49-F238E27FC236}">
                  <a16:creationId xmlns:a16="http://schemas.microsoft.com/office/drawing/2014/main" id="{254C0EB7-62F9-8D74-9509-2C7E8986E3B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674" name="Google Shape;970;p43">
                <a:extLst>
                  <a:ext uri="{FF2B5EF4-FFF2-40B4-BE49-F238E27FC236}">
                    <a16:creationId xmlns:a16="http://schemas.microsoft.com/office/drawing/2014/main" id="{1B62E906-CAA3-22A6-50E7-34E76EC6C8CC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971;p43">
                <a:extLst>
                  <a:ext uri="{FF2B5EF4-FFF2-40B4-BE49-F238E27FC236}">
                    <a16:creationId xmlns:a16="http://schemas.microsoft.com/office/drawing/2014/main" id="{CE189B5F-BE9B-B649-C367-9905A620A8DA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972;p43">
                <a:extLst>
                  <a:ext uri="{FF2B5EF4-FFF2-40B4-BE49-F238E27FC236}">
                    <a16:creationId xmlns:a16="http://schemas.microsoft.com/office/drawing/2014/main" id="{4ABB31C9-C162-B5D9-6B4F-2931EA2AD26C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973;p43">
                <a:extLst>
                  <a:ext uri="{FF2B5EF4-FFF2-40B4-BE49-F238E27FC236}">
                    <a16:creationId xmlns:a16="http://schemas.microsoft.com/office/drawing/2014/main" id="{283C09B4-C33A-88D4-7A13-8B785D8EADF9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974;p43">
                <a:extLst>
                  <a:ext uri="{FF2B5EF4-FFF2-40B4-BE49-F238E27FC236}">
                    <a16:creationId xmlns:a16="http://schemas.microsoft.com/office/drawing/2014/main" id="{4186D24F-F515-086C-9FB8-F6C253CDD8A1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975;p43">
                <a:extLst>
                  <a:ext uri="{FF2B5EF4-FFF2-40B4-BE49-F238E27FC236}">
                    <a16:creationId xmlns:a16="http://schemas.microsoft.com/office/drawing/2014/main" id="{35A47EAC-22D7-1FF2-300E-6BD86448C02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976;p43">
                <a:extLst>
                  <a:ext uri="{FF2B5EF4-FFF2-40B4-BE49-F238E27FC236}">
                    <a16:creationId xmlns:a16="http://schemas.microsoft.com/office/drawing/2014/main" id="{47C58D79-43B3-E3DD-FB2C-F5E9E6620401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977;p43">
                <a:extLst>
                  <a:ext uri="{FF2B5EF4-FFF2-40B4-BE49-F238E27FC236}">
                    <a16:creationId xmlns:a16="http://schemas.microsoft.com/office/drawing/2014/main" id="{DEF945C8-283D-C150-E53C-CBAD66929B93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978;p43">
                <a:extLst>
                  <a:ext uri="{FF2B5EF4-FFF2-40B4-BE49-F238E27FC236}">
                    <a16:creationId xmlns:a16="http://schemas.microsoft.com/office/drawing/2014/main" id="{AC464D18-B2B1-FC39-CE9B-BC514949AFA1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979;p43">
                <a:extLst>
                  <a:ext uri="{FF2B5EF4-FFF2-40B4-BE49-F238E27FC236}">
                    <a16:creationId xmlns:a16="http://schemas.microsoft.com/office/drawing/2014/main" id="{263BD8ED-04C8-C296-BBBD-68D87D724CD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980;p43">
                <a:extLst>
                  <a:ext uri="{FF2B5EF4-FFF2-40B4-BE49-F238E27FC236}">
                    <a16:creationId xmlns:a16="http://schemas.microsoft.com/office/drawing/2014/main" id="{0EC705BF-995D-D8EB-A38A-6B120B66E99D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981;p43">
                <a:extLst>
                  <a:ext uri="{FF2B5EF4-FFF2-40B4-BE49-F238E27FC236}">
                    <a16:creationId xmlns:a16="http://schemas.microsoft.com/office/drawing/2014/main" id="{829B56A9-70C2-58A5-D9EF-312B2908E37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982;p43">
                <a:extLst>
                  <a:ext uri="{FF2B5EF4-FFF2-40B4-BE49-F238E27FC236}">
                    <a16:creationId xmlns:a16="http://schemas.microsoft.com/office/drawing/2014/main" id="{628D7583-5834-B0F0-4348-B17FADBDE1F7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983;p43">
                <a:extLst>
                  <a:ext uri="{FF2B5EF4-FFF2-40B4-BE49-F238E27FC236}">
                    <a16:creationId xmlns:a16="http://schemas.microsoft.com/office/drawing/2014/main" id="{636AFCD6-1C9D-C8DB-A544-F2A8ECA5388E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1193;p45">
              <a:extLst>
                <a:ext uri="{FF2B5EF4-FFF2-40B4-BE49-F238E27FC236}">
                  <a16:creationId xmlns:a16="http://schemas.microsoft.com/office/drawing/2014/main" id="{76DE7E6D-0DFA-3EB2-0FA8-F1602E7CC385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706" name="Google Shape;1194;p45">
                <a:extLst>
                  <a:ext uri="{FF2B5EF4-FFF2-40B4-BE49-F238E27FC236}">
                    <a16:creationId xmlns:a16="http://schemas.microsoft.com/office/drawing/2014/main" id="{8D2567A9-EDAA-0826-EA25-FEBEFFA12F27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195;p45">
                <a:extLst>
                  <a:ext uri="{FF2B5EF4-FFF2-40B4-BE49-F238E27FC236}">
                    <a16:creationId xmlns:a16="http://schemas.microsoft.com/office/drawing/2014/main" id="{E3C12B1D-A8B0-6382-6910-E0FF517604B4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1196;p45">
                <a:extLst>
                  <a:ext uri="{FF2B5EF4-FFF2-40B4-BE49-F238E27FC236}">
                    <a16:creationId xmlns:a16="http://schemas.microsoft.com/office/drawing/2014/main" id="{76EBAE2A-3D8E-3EBA-5BBC-40A56C94FE04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197;p45">
                <a:extLst>
                  <a:ext uri="{FF2B5EF4-FFF2-40B4-BE49-F238E27FC236}">
                    <a16:creationId xmlns:a16="http://schemas.microsoft.com/office/drawing/2014/main" id="{8FADD7DA-18FE-0D38-77E6-24491EBC8E13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1198;p45">
                <a:extLst>
                  <a:ext uri="{FF2B5EF4-FFF2-40B4-BE49-F238E27FC236}">
                    <a16:creationId xmlns:a16="http://schemas.microsoft.com/office/drawing/2014/main" id="{533905CA-CF4C-5B2A-D9AF-EB4FF4AEA57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199;p45">
                <a:extLst>
                  <a:ext uri="{FF2B5EF4-FFF2-40B4-BE49-F238E27FC236}">
                    <a16:creationId xmlns:a16="http://schemas.microsoft.com/office/drawing/2014/main" id="{0729F429-318E-FE6E-B4B4-690E90C1A29C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1200;p45">
                <a:extLst>
                  <a:ext uri="{FF2B5EF4-FFF2-40B4-BE49-F238E27FC236}">
                    <a16:creationId xmlns:a16="http://schemas.microsoft.com/office/drawing/2014/main" id="{F7A5A200-E04F-7982-52A4-149D49D449DE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201;p45">
                <a:extLst>
                  <a:ext uri="{FF2B5EF4-FFF2-40B4-BE49-F238E27FC236}">
                    <a16:creationId xmlns:a16="http://schemas.microsoft.com/office/drawing/2014/main" id="{4C7D711C-CC3C-7388-6B06-AD82AF5E30B5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1202;p45">
                <a:extLst>
                  <a:ext uri="{FF2B5EF4-FFF2-40B4-BE49-F238E27FC236}">
                    <a16:creationId xmlns:a16="http://schemas.microsoft.com/office/drawing/2014/main" id="{F42920F8-954A-5246-3623-0F4935E1D7F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203;p45">
                <a:extLst>
                  <a:ext uri="{FF2B5EF4-FFF2-40B4-BE49-F238E27FC236}">
                    <a16:creationId xmlns:a16="http://schemas.microsoft.com/office/drawing/2014/main" id="{3401D30C-94EE-614C-808E-42483C7E0424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1204;p45">
                <a:extLst>
                  <a:ext uri="{FF2B5EF4-FFF2-40B4-BE49-F238E27FC236}">
                    <a16:creationId xmlns:a16="http://schemas.microsoft.com/office/drawing/2014/main" id="{A5822438-8D97-A6A5-088B-E22D6B903AA5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205;p45">
                <a:extLst>
                  <a:ext uri="{FF2B5EF4-FFF2-40B4-BE49-F238E27FC236}">
                    <a16:creationId xmlns:a16="http://schemas.microsoft.com/office/drawing/2014/main" id="{3107ED87-D26D-3C1C-F263-544EA6FAE49E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1206;p45">
                <a:extLst>
                  <a:ext uri="{FF2B5EF4-FFF2-40B4-BE49-F238E27FC236}">
                    <a16:creationId xmlns:a16="http://schemas.microsoft.com/office/drawing/2014/main" id="{ACB80EA1-DEA6-CC01-9EF6-57E22C0C157A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207;p45">
                <a:extLst>
                  <a:ext uri="{FF2B5EF4-FFF2-40B4-BE49-F238E27FC236}">
                    <a16:creationId xmlns:a16="http://schemas.microsoft.com/office/drawing/2014/main" id="{3EC620CE-84B6-38FC-D47B-DC0008D56D19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1208;p45">
                <a:extLst>
                  <a:ext uri="{FF2B5EF4-FFF2-40B4-BE49-F238E27FC236}">
                    <a16:creationId xmlns:a16="http://schemas.microsoft.com/office/drawing/2014/main" id="{F53238D7-DFF8-2DEA-4722-9D1D2BF68FF6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209;p45">
                <a:extLst>
                  <a:ext uri="{FF2B5EF4-FFF2-40B4-BE49-F238E27FC236}">
                    <a16:creationId xmlns:a16="http://schemas.microsoft.com/office/drawing/2014/main" id="{81B8E719-E772-47A4-F861-2BE3E4725F6B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2" name="Google Shape;334;p71">
            <a:extLst>
              <a:ext uri="{FF2B5EF4-FFF2-40B4-BE49-F238E27FC236}">
                <a16:creationId xmlns:a16="http://schemas.microsoft.com/office/drawing/2014/main" id="{2AF81B5E-0049-F766-2B1E-F1EB56AF8287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582279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608099" y="445284"/>
            <a:ext cx="1586345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5EE8F4-8162-1B3B-CB51-18F263C73CA6}"/>
              </a:ext>
            </a:extLst>
          </p:cNvPr>
          <p:cNvGrpSpPr/>
          <p:nvPr/>
        </p:nvGrpSpPr>
        <p:grpSpPr>
          <a:xfrm>
            <a:off x="2214607" y="1611706"/>
            <a:ext cx="2999486" cy="1631258"/>
            <a:chOff x="3084428" y="2274836"/>
            <a:chExt cx="3999314" cy="2175010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E657A826-1085-CC18-6B6F-0CA289E28205}"/>
                </a:ext>
              </a:extLst>
            </p:cNvPr>
            <p:cNvSpPr/>
            <p:nvPr/>
          </p:nvSpPr>
          <p:spPr>
            <a:xfrm rot="258179">
              <a:off x="3084428" y="2274836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05FAF33A-EDB8-4135-618D-56311CFF671C}"/>
                </a:ext>
              </a:extLst>
            </p:cNvPr>
            <p:cNvSpPr/>
            <p:nvPr/>
          </p:nvSpPr>
          <p:spPr>
            <a:xfrm rot="258179">
              <a:off x="3259310" y="2470568"/>
              <a:ext cx="1813216" cy="18132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5D1CEA75-8BBD-8C62-7CBD-904971D62FD0}"/>
                </a:ext>
              </a:extLst>
            </p:cNvPr>
            <p:cNvSpPr/>
            <p:nvPr/>
          </p:nvSpPr>
          <p:spPr>
            <a:xfrm rot="258179">
              <a:off x="6026206" y="3044368"/>
              <a:ext cx="880263" cy="8802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7F3E0439-1193-1492-B593-764D4FE9F422}"/>
                </a:ext>
              </a:extLst>
            </p:cNvPr>
            <p:cNvSpPr/>
            <p:nvPr/>
          </p:nvSpPr>
          <p:spPr>
            <a:xfrm rot="6324401">
              <a:off x="4391316" y="2301126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6" name="Isosceles Triangle 8">
              <a:extLst>
                <a:ext uri="{FF2B5EF4-FFF2-40B4-BE49-F238E27FC236}">
                  <a16:creationId xmlns:a16="http://schemas.microsoft.com/office/drawing/2014/main" id="{9795D01F-3D55-5703-DE35-B2745C346486}"/>
                </a:ext>
              </a:extLst>
            </p:cNvPr>
            <p:cNvSpPr/>
            <p:nvPr/>
          </p:nvSpPr>
          <p:spPr>
            <a:xfrm rot="12900138">
              <a:off x="6790114" y="3764184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7" name="Block Arc 9">
              <a:extLst>
                <a:ext uri="{FF2B5EF4-FFF2-40B4-BE49-F238E27FC236}">
                  <a16:creationId xmlns:a16="http://schemas.microsoft.com/office/drawing/2014/main" id="{A72CD925-B89F-6230-C143-C87FF437D6B2}"/>
                </a:ext>
              </a:extLst>
            </p:cNvPr>
            <p:cNvSpPr/>
            <p:nvPr/>
          </p:nvSpPr>
          <p:spPr>
            <a:xfrm rot="1859045">
              <a:off x="5798553" y="2849096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D9A9D612-3CA1-1AB3-1047-6343F114B083}"/>
                </a:ext>
              </a:extLst>
            </p:cNvPr>
            <p:cNvSpPr/>
            <p:nvPr/>
          </p:nvSpPr>
          <p:spPr>
            <a:xfrm rot="2842140">
              <a:off x="5415236" y="2828818"/>
              <a:ext cx="97254" cy="1530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2C937815-535B-7BA8-78D1-A0C10863A44B}"/>
              </a:ext>
            </a:extLst>
          </p:cNvPr>
          <p:cNvGrpSpPr/>
          <p:nvPr/>
        </p:nvGrpSpPr>
        <p:grpSpPr>
          <a:xfrm>
            <a:off x="3897455" y="2393168"/>
            <a:ext cx="3002120" cy="1639240"/>
            <a:chOff x="5328226" y="3316785"/>
            <a:chExt cx="4002826" cy="2185653"/>
          </a:xfrm>
          <a:solidFill>
            <a:schemeClr val="accent4"/>
          </a:solidFill>
        </p:grpSpPr>
        <p:sp>
          <p:nvSpPr>
            <p:cNvPr id="40" name="Freeform: Shape 12">
              <a:extLst>
                <a:ext uri="{FF2B5EF4-FFF2-40B4-BE49-F238E27FC236}">
                  <a16:creationId xmlns:a16="http://schemas.microsoft.com/office/drawing/2014/main" id="{958CD127-9CBE-0497-396B-FE46A725183F}"/>
                </a:ext>
              </a:extLst>
            </p:cNvPr>
            <p:cNvSpPr/>
            <p:nvPr/>
          </p:nvSpPr>
          <p:spPr>
            <a:xfrm rot="10865620">
              <a:off x="7373603" y="3316785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CE8546CD-36B0-DCB6-7669-89DE65D5C615}"/>
                </a:ext>
              </a:extLst>
            </p:cNvPr>
            <p:cNvSpPr/>
            <p:nvPr/>
          </p:nvSpPr>
          <p:spPr>
            <a:xfrm rot="10865620">
              <a:off x="7342285" y="3488624"/>
              <a:ext cx="1813216" cy="1813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225EA5D4-CCC6-294D-AA9B-6E174904840A}"/>
                </a:ext>
              </a:extLst>
            </p:cNvPr>
            <p:cNvSpPr/>
            <p:nvPr/>
          </p:nvSpPr>
          <p:spPr>
            <a:xfrm rot="10865620">
              <a:off x="5505941" y="3976732"/>
              <a:ext cx="880263" cy="88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3" name="Isosceles Triangle 15">
              <a:extLst>
                <a:ext uri="{FF2B5EF4-FFF2-40B4-BE49-F238E27FC236}">
                  <a16:creationId xmlns:a16="http://schemas.microsoft.com/office/drawing/2014/main" id="{33D13028-C241-DD7B-68B2-B80FEA4A4193}"/>
                </a:ext>
              </a:extLst>
            </p:cNvPr>
            <p:cNvSpPr/>
            <p:nvPr/>
          </p:nvSpPr>
          <p:spPr>
            <a:xfrm rot="16931842">
              <a:off x="7872109" y="530957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4" name="Isosceles Triangle 16">
              <a:extLst>
                <a:ext uri="{FF2B5EF4-FFF2-40B4-BE49-F238E27FC236}">
                  <a16:creationId xmlns:a16="http://schemas.microsoft.com/office/drawing/2014/main" id="{F8B4E821-77E3-E4C6-7539-9E50BBB0EC1B}"/>
                </a:ext>
              </a:extLst>
            </p:cNvPr>
            <p:cNvSpPr/>
            <p:nvPr/>
          </p:nvSpPr>
          <p:spPr>
            <a:xfrm rot="1907579">
              <a:off x="5395166" y="398310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5" name="Block Arc 17">
              <a:extLst>
                <a:ext uri="{FF2B5EF4-FFF2-40B4-BE49-F238E27FC236}">
                  <a16:creationId xmlns:a16="http://schemas.microsoft.com/office/drawing/2014/main" id="{D66EE5B0-DC6C-B915-7368-5BD999ABC257}"/>
                </a:ext>
              </a:extLst>
            </p:cNvPr>
            <p:cNvSpPr/>
            <p:nvPr/>
          </p:nvSpPr>
          <p:spPr>
            <a:xfrm rot="12466486">
              <a:off x="5328226" y="3765679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29AC6A6B-B53C-1EFA-2896-9A100847CE57}"/>
                </a:ext>
              </a:extLst>
            </p:cNvPr>
            <p:cNvSpPr/>
            <p:nvPr/>
          </p:nvSpPr>
          <p:spPr>
            <a:xfrm rot="13449581">
              <a:off x="6892218" y="3486235"/>
              <a:ext cx="97254" cy="15303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320D90-4108-3E16-475A-8E5EDF5FA548}"/>
              </a:ext>
            </a:extLst>
          </p:cNvPr>
          <p:cNvSpPr txBox="1"/>
          <p:nvPr/>
        </p:nvSpPr>
        <p:spPr>
          <a:xfrm>
            <a:off x="4613918" y="2255277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4CC05-F496-F510-7CE5-7FC8EFF6D653}"/>
              </a:ext>
            </a:extLst>
          </p:cNvPr>
          <p:cNvSpPr txBox="1"/>
          <p:nvPr/>
        </p:nvSpPr>
        <p:spPr>
          <a:xfrm>
            <a:off x="4215799" y="2964311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1022025-EA72-DAA9-BF8A-417D135EF2A9}"/>
              </a:ext>
            </a:extLst>
          </p:cNvPr>
          <p:cNvGrpSpPr/>
          <p:nvPr/>
        </p:nvGrpSpPr>
        <p:grpSpPr>
          <a:xfrm>
            <a:off x="1244656" y="3151153"/>
            <a:ext cx="2340554" cy="577081"/>
            <a:chOff x="3017859" y="4283314"/>
            <a:chExt cx="1387923" cy="76943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8FC49C-F64A-CDD3-F7BD-99A367E95BC2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Automatically fetch data from Database once every month using Apache Airflow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F0B2DB-420D-DF72-8136-78896665242E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3"/>
                  </a:solidFill>
                  <a:cs typeface="Arial" pitchFamily="34" charset="0"/>
                </a:rPr>
                <a:t>Data Base</a:t>
              </a:r>
              <a:endParaRPr lang="ko-KR" altLang="en-US" sz="9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4FE0ACA-F0DE-1C8E-CD7E-C8ADF33C6CB1}"/>
              </a:ext>
            </a:extLst>
          </p:cNvPr>
          <p:cNvGrpSpPr/>
          <p:nvPr/>
        </p:nvGrpSpPr>
        <p:grpSpPr>
          <a:xfrm>
            <a:off x="6426770" y="1891092"/>
            <a:ext cx="1873557" cy="854080"/>
            <a:chOff x="3017859" y="4283314"/>
            <a:chExt cx="1387923" cy="113877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BD3B7-B7AF-393A-4D05-7068C0CC80BA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new data automatically  goes through a cleaning process to ensure the data is always good to use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2C3DB7-E939-027A-96D7-89B2DA9DFA68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accent4"/>
                  </a:solidFill>
                  <a:cs typeface="Arial" pitchFamily="34" charset="0"/>
                </a:rPr>
                <a:t>Cleaning Data</a:t>
              </a:r>
              <a:endParaRPr lang="ko-KR" altLang="en-US" sz="9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DE426C3-1A29-53CA-F567-11F94CB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0" y="2044016"/>
            <a:ext cx="818017" cy="81801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9B64D1-8669-6189-00EE-9C33EA99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73" y="2825368"/>
            <a:ext cx="785715" cy="7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64073" y="2313940"/>
            <a:ext cx="5074456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292673" y="1594789"/>
            <a:ext cx="747623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424428" y="3889234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363;p49">
            <a:extLst>
              <a:ext uri="{FF2B5EF4-FFF2-40B4-BE49-F238E27FC236}">
                <a16:creationId xmlns:a16="http://schemas.microsoft.com/office/drawing/2014/main" id="{88C0E42D-D2DB-B30E-162C-F4CF7D1E208C}"/>
              </a:ext>
            </a:extLst>
          </p:cNvPr>
          <p:cNvSpPr txBox="1">
            <a:spLocks/>
          </p:cNvSpPr>
          <p:nvPr/>
        </p:nvSpPr>
        <p:spPr>
          <a:xfrm>
            <a:off x="2749268" y="1609627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$ 316.530,15</a:t>
            </a:r>
          </a:p>
        </p:txBody>
      </p: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633992" y="3015546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$ 139.130,85</a:t>
            </a:r>
          </a:p>
        </p:txBody>
      </p:sp>
      <p:sp>
        <p:nvSpPr>
          <p:cNvPr id="61" name="Google Shape;284;p66">
            <a:extLst>
              <a:ext uri="{FF2B5EF4-FFF2-40B4-BE49-F238E27FC236}">
                <a16:creationId xmlns:a16="http://schemas.microsoft.com/office/drawing/2014/main" id="{A3DF54FC-EECA-D89B-DC90-31C8269A1D33}"/>
              </a:ext>
            </a:extLst>
          </p:cNvPr>
          <p:cNvSpPr txBox="1"/>
          <p:nvPr/>
        </p:nvSpPr>
        <p:spPr>
          <a:xfrm>
            <a:off x="2905743" y="2484768"/>
            <a:ext cx="291177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Non Churn, Potential Income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F148E0-EEB0-4CB8-B39D-3C3B464F9156}"/>
              </a:ext>
            </a:extLst>
          </p:cNvPr>
          <p:cNvGrpSpPr/>
          <p:nvPr/>
        </p:nvGrpSpPr>
        <p:grpSpPr>
          <a:xfrm>
            <a:off x="1993725" y="561380"/>
            <a:ext cx="1511085" cy="866739"/>
            <a:chOff x="3289665" y="1300698"/>
            <a:chExt cx="1511085" cy="8667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9902A4-A782-4292-9B05-A4F133A2CFB1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Churn Count</a:t>
              </a:r>
              <a:endParaRPr lang="en-ID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9437A32-3975-45E1-83EB-CEDFBE7A6D02}"/>
                </a:ext>
              </a:extLst>
            </p:cNvPr>
            <p:cNvSpPr/>
            <p:nvPr/>
          </p:nvSpPr>
          <p:spPr>
            <a:xfrm>
              <a:off x="4048616" y="1877344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5163</a:t>
              </a:r>
              <a:endParaRPr lang="en-ID" sz="9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885FC1-89F7-4D4A-987F-1C30B0B91A8F}"/>
                </a:ext>
              </a:extLst>
            </p:cNvPr>
            <p:cNvSpPr/>
            <p:nvPr/>
          </p:nvSpPr>
          <p:spPr>
            <a:xfrm>
              <a:off x="4045207" y="1683301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1869</a:t>
              </a:r>
              <a:endParaRPr lang="en-ID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347FD8-41FE-4476-9D85-E0439ACFE1C4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4D585A-6D3A-4324-A50D-8E11AFE1535A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D180A8-2C08-49FA-8605-2E1E0C876FC5}"/>
              </a:ext>
            </a:extLst>
          </p:cNvPr>
          <p:cNvGrpSpPr/>
          <p:nvPr/>
        </p:nvGrpSpPr>
        <p:grpSpPr>
          <a:xfrm>
            <a:off x="4641793" y="606505"/>
            <a:ext cx="1511085" cy="866739"/>
            <a:chOff x="3289665" y="1300698"/>
            <a:chExt cx="1511085" cy="8667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E2034B-EF97-4329-A78E-9EB364640886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Churn Rate</a:t>
              </a:r>
              <a:endParaRPr lang="en-ID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5E7EA2F-4705-4FCE-B33D-DBD9C776A0ED}"/>
                </a:ext>
              </a:extLst>
            </p:cNvPr>
            <p:cNvSpPr/>
            <p:nvPr/>
          </p:nvSpPr>
          <p:spPr>
            <a:xfrm>
              <a:off x="4048616" y="1877344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73,4%</a:t>
              </a:r>
              <a:endParaRPr lang="en-ID" sz="900" dirty="0">
                <a:solidFill>
                  <a:schemeClr val="bg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C6317-B0CF-4ABB-96EA-D358F45AD4CE}"/>
                </a:ext>
              </a:extLst>
            </p:cNvPr>
            <p:cNvSpPr/>
            <p:nvPr/>
          </p:nvSpPr>
          <p:spPr>
            <a:xfrm>
              <a:off x="4045207" y="1683301"/>
              <a:ext cx="582935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26,57%</a:t>
              </a:r>
              <a:endParaRPr lang="en-ID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78D8A4F-0F90-4A9C-8FD9-2E61479DCF1B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46339A-8B6E-4CF6-8A8B-2C9BD655107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3;p66">
            <a:extLst>
              <a:ext uri="{FF2B5EF4-FFF2-40B4-BE49-F238E27FC236}">
                <a16:creationId xmlns:a16="http://schemas.microsoft.com/office/drawing/2014/main" id="{99308C1A-4194-6BD2-E470-4EC5D8FF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45216" y="4825448"/>
            <a:ext cx="254845" cy="35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78849" y="45088"/>
            <a:ext cx="4043036" cy="6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5289390" y="2036998"/>
            <a:ext cx="3027890" cy="15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Female  939 customer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Male 930 customer churn.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358334"/>
              </p:ext>
            </p:extLst>
          </p:nvPr>
        </p:nvGraphicFramePr>
        <p:xfrm>
          <a:off x="-163331" y="1377509"/>
          <a:ext cx="3871776" cy="268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BEF77-18E2-D155-76E9-59A8648A2C22}"/>
              </a:ext>
            </a:extLst>
          </p:cNvPr>
          <p:cNvGrpSpPr/>
          <p:nvPr/>
        </p:nvGrpSpPr>
        <p:grpSpPr>
          <a:xfrm>
            <a:off x="3225194" y="1126351"/>
            <a:ext cx="1511085" cy="866739"/>
            <a:chOff x="3289665" y="1300698"/>
            <a:chExt cx="1511085" cy="8667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3350E-A605-FB6D-24E0-7E85E14E582E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Senior Citizen</a:t>
              </a:r>
              <a:endParaRPr lang="en-ID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BAC7B3-F449-81B4-19AD-68992DBE19D3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83,8%</a:t>
              </a:r>
              <a:endParaRPr lang="en-ID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07007E-8696-C80A-28FE-5A1876FC1E5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16,2%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E7F99-17B2-98B8-1057-9A1246EDC899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56696D-9C2F-9AE7-BD54-C0316511A6B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7624A-D269-B419-688C-1A0BD021A98C}"/>
              </a:ext>
            </a:extLst>
          </p:cNvPr>
          <p:cNvGrpSpPr/>
          <p:nvPr/>
        </p:nvGrpSpPr>
        <p:grpSpPr>
          <a:xfrm>
            <a:off x="3225194" y="2308939"/>
            <a:ext cx="1583912" cy="866739"/>
            <a:chOff x="3289665" y="1300698"/>
            <a:chExt cx="1583912" cy="8667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D8BFCE-4776-3D51-009F-79DBB7B05945}"/>
                </a:ext>
              </a:extLst>
            </p:cNvPr>
            <p:cNvSpPr txBox="1"/>
            <p:nvPr/>
          </p:nvSpPr>
          <p:spPr>
            <a:xfrm>
              <a:off x="3289665" y="1300698"/>
              <a:ext cx="158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Partner</a:t>
              </a:r>
              <a:endParaRPr lang="en-ID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2F0627-D52A-22DF-AD9D-678F30406252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48,3%</a:t>
              </a:r>
              <a:endParaRPr lang="en-ID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5A226-DB46-BF83-60B0-02186AB3407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51,7%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34E550-110F-ACCF-0FC6-C094F8FC5A2E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F506D3-DC05-B8CD-10CF-DF48ABBDC0D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DE4354-76D8-B8E2-CCBC-599C73DBC5A6}"/>
              </a:ext>
            </a:extLst>
          </p:cNvPr>
          <p:cNvGrpSpPr/>
          <p:nvPr/>
        </p:nvGrpSpPr>
        <p:grpSpPr>
          <a:xfrm>
            <a:off x="3225194" y="3487870"/>
            <a:ext cx="1996476" cy="866739"/>
            <a:chOff x="3289665" y="1300698"/>
            <a:chExt cx="1996476" cy="8667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85C5A0-BD26-7BEE-E319-6334E673E7DF}"/>
                </a:ext>
              </a:extLst>
            </p:cNvPr>
            <p:cNvSpPr txBox="1"/>
            <p:nvPr/>
          </p:nvSpPr>
          <p:spPr>
            <a:xfrm>
              <a:off x="3289665" y="1300698"/>
              <a:ext cx="1996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Dependents</a:t>
              </a:r>
              <a:endParaRPr lang="en-ID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D049E-66EF-ACFD-8EAD-4556F96380B4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70,2%</a:t>
              </a:r>
              <a:endParaRPr lang="en-ID" sz="11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069A5E-4905-D014-FD76-81024ABCDDB6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29,8%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7C583-E3B7-D9D3-9BCC-FD80515CCF56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5A2A99-2E71-9613-EC4B-55DEA1C6585D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2204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1287</Words>
  <Application>Microsoft Office PowerPoint</Application>
  <PresentationFormat>On-screen Show (16:9)</PresentationFormat>
  <Paragraphs>322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Work Sans</vt:lpstr>
      <vt:lpstr>Arial</vt:lpstr>
      <vt:lpstr>Work Sans SemiBold</vt:lpstr>
      <vt:lpstr>Work Sans ExtraBold</vt:lpstr>
      <vt:lpstr>gg sans</vt:lpstr>
      <vt:lpstr>Avenir</vt:lpstr>
      <vt:lpstr>Inter Medium</vt:lpstr>
      <vt:lpstr>Inter</vt:lpstr>
      <vt:lpstr>Work Sans Medium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jo.osaze@gmail.com</cp:lastModifiedBy>
  <cp:revision>35</cp:revision>
  <dcterms:modified xsi:type="dcterms:W3CDTF">2023-11-17T02:48:20Z</dcterms:modified>
</cp:coreProperties>
</file>